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88"/>
  </p:notesMasterIdLst>
  <p:sldIdLst>
    <p:sldId id="610" r:id="rId2"/>
    <p:sldId id="611" r:id="rId3"/>
    <p:sldId id="612" r:id="rId4"/>
    <p:sldId id="273" r:id="rId5"/>
    <p:sldId id="300" r:id="rId6"/>
    <p:sldId id="274" r:id="rId7"/>
    <p:sldId id="270" r:id="rId8"/>
    <p:sldId id="281" r:id="rId9"/>
    <p:sldId id="315" r:id="rId10"/>
    <p:sldId id="316" r:id="rId11"/>
    <p:sldId id="317" r:id="rId12"/>
    <p:sldId id="320" r:id="rId13"/>
    <p:sldId id="318" r:id="rId14"/>
    <p:sldId id="301" r:id="rId15"/>
    <p:sldId id="264" r:id="rId16"/>
    <p:sldId id="319" r:id="rId17"/>
    <p:sldId id="280" r:id="rId18"/>
    <p:sldId id="314" r:id="rId19"/>
    <p:sldId id="282" r:id="rId20"/>
    <p:sldId id="588" r:id="rId21"/>
    <p:sldId id="587" r:id="rId22"/>
    <p:sldId id="335" r:id="rId23"/>
    <p:sldId id="309" r:id="rId24"/>
    <p:sldId id="312" r:id="rId25"/>
    <p:sldId id="589" r:id="rId26"/>
    <p:sldId id="326" r:id="rId27"/>
    <p:sldId id="290" r:id="rId28"/>
    <p:sldId id="305" r:id="rId29"/>
    <p:sldId id="331" r:id="rId30"/>
    <p:sldId id="292" r:id="rId31"/>
    <p:sldId id="327" r:id="rId32"/>
    <p:sldId id="590" r:id="rId33"/>
    <p:sldId id="303" r:id="rId34"/>
    <p:sldId id="350" r:id="rId35"/>
    <p:sldId id="351" r:id="rId36"/>
    <p:sldId id="353" r:id="rId37"/>
    <p:sldId id="591" r:id="rId38"/>
    <p:sldId id="334" r:id="rId39"/>
    <p:sldId id="592" r:id="rId40"/>
    <p:sldId id="593" r:id="rId41"/>
    <p:sldId id="324" r:id="rId42"/>
    <p:sldId id="595" r:id="rId43"/>
    <p:sldId id="291" r:id="rId44"/>
    <p:sldId id="304" r:id="rId45"/>
    <p:sldId id="287" r:id="rId46"/>
    <p:sldId id="272" r:id="rId47"/>
    <p:sldId id="328" r:id="rId48"/>
    <p:sldId id="596" r:id="rId49"/>
    <p:sldId id="332" r:id="rId50"/>
    <p:sldId id="286" r:id="rId51"/>
    <p:sldId id="288" r:id="rId52"/>
    <p:sldId id="594" r:id="rId53"/>
    <p:sldId id="307" r:id="rId54"/>
    <p:sldId id="598" r:id="rId55"/>
    <p:sldId id="308" r:id="rId56"/>
    <p:sldId id="599" r:id="rId57"/>
    <p:sldId id="601" r:id="rId58"/>
    <p:sldId id="336" r:id="rId59"/>
    <p:sldId id="306" r:id="rId60"/>
    <p:sldId id="310" r:id="rId61"/>
    <p:sldId id="597" r:id="rId62"/>
    <p:sldId id="600" r:id="rId63"/>
    <p:sldId id="341" r:id="rId64"/>
    <p:sldId id="342" r:id="rId65"/>
    <p:sldId id="345" r:id="rId66"/>
    <p:sldId id="346" r:id="rId67"/>
    <p:sldId id="343" r:id="rId68"/>
    <p:sldId id="347" r:id="rId69"/>
    <p:sldId id="348" r:id="rId70"/>
    <p:sldId id="344" r:id="rId71"/>
    <p:sldId id="349" r:id="rId72"/>
    <p:sldId id="313" r:id="rId73"/>
    <p:sldId id="354" r:id="rId74"/>
    <p:sldId id="356" r:id="rId75"/>
    <p:sldId id="365" r:id="rId76"/>
    <p:sldId id="363" r:id="rId77"/>
    <p:sldId id="355" r:id="rId78"/>
    <p:sldId id="359" r:id="rId79"/>
    <p:sldId id="357" r:id="rId80"/>
    <p:sldId id="358" r:id="rId81"/>
    <p:sldId id="364" r:id="rId82"/>
    <p:sldId id="361" r:id="rId83"/>
    <p:sldId id="321" r:id="rId84"/>
    <p:sldId id="362" r:id="rId85"/>
    <p:sldId id="384" r:id="rId86"/>
    <p:sldId id="386" r:id="rId87"/>
    <p:sldId id="385" r:id="rId88"/>
    <p:sldId id="388" r:id="rId89"/>
    <p:sldId id="389" r:id="rId90"/>
    <p:sldId id="387" r:id="rId91"/>
    <p:sldId id="390" r:id="rId92"/>
    <p:sldId id="391" r:id="rId93"/>
    <p:sldId id="505" r:id="rId94"/>
    <p:sldId id="504" r:id="rId95"/>
    <p:sldId id="495" r:id="rId96"/>
    <p:sldId id="369" r:id="rId97"/>
    <p:sldId id="370" r:id="rId98"/>
    <p:sldId id="502" r:id="rId99"/>
    <p:sldId id="371" r:id="rId100"/>
    <p:sldId id="372" r:id="rId101"/>
    <p:sldId id="373" r:id="rId102"/>
    <p:sldId id="503" r:id="rId103"/>
    <p:sldId id="506" r:id="rId104"/>
    <p:sldId id="507" r:id="rId105"/>
    <p:sldId id="508" r:id="rId106"/>
    <p:sldId id="509" r:id="rId107"/>
    <p:sldId id="510" r:id="rId108"/>
    <p:sldId id="511" r:id="rId109"/>
    <p:sldId id="512" r:id="rId110"/>
    <p:sldId id="514" r:id="rId111"/>
    <p:sldId id="513" r:id="rId112"/>
    <p:sldId id="515" r:id="rId113"/>
    <p:sldId id="392" r:id="rId114"/>
    <p:sldId id="501" r:id="rId115"/>
    <p:sldId id="517" r:id="rId116"/>
    <p:sldId id="516" r:id="rId117"/>
    <p:sldId id="375" r:id="rId118"/>
    <p:sldId id="376" r:id="rId119"/>
    <p:sldId id="377" r:id="rId120"/>
    <p:sldId id="379" r:id="rId121"/>
    <p:sldId id="518" r:id="rId122"/>
    <p:sldId id="394" r:id="rId123"/>
    <p:sldId id="519" r:id="rId124"/>
    <p:sldId id="520" r:id="rId125"/>
    <p:sldId id="522" r:id="rId126"/>
    <p:sldId id="521" r:id="rId127"/>
    <p:sldId id="302" r:id="rId128"/>
    <p:sldId id="382" r:id="rId129"/>
    <p:sldId id="381" r:id="rId130"/>
    <p:sldId id="523" r:id="rId131"/>
    <p:sldId id="524" r:id="rId132"/>
    <p:sldId id="525" r:id="rId133"/>
    <p:sldId id="526" r:id="rId134"/>
    <p:sldId id="527" r:id="rId135"/>
    <p:sldId id="528" r:id="rId136"/>
    <p:sldId id="529" r:id="rId137"/>
    <p:sldId id="535" r:id="rId138"/>
    <p:sldId id="532" r:id="rId139"/>
    <p:sldId id="613" r:id="rId140"/>
    <p:sldId id="534" r:id="rId141"/>
    <p:sldId id="540" r:id="rId142"/>
    <p:sldId id="542" r:id="rId143"/>
    <p:sldId id="536" r:id="rId144"/>
    <p:sldId id="537" r:id="rId145"/>
    <p:sldId id="538" r:id="rId146"/>
    <p:sldId id="541" r:id="rId147"/>
    <p:sldId id="543" r:id="rId148"/>
    <p:sldId id="539" r:id="rId149"/>
    <p:sldId id="544" r:id="rId150"/>
    <p:sldId id="545" r:id="rId151"/>
    <p:sldId id="546" r:id="rId152"/>
    <p:sldId id="547" r:id="rId153"/>
    <p:sldId id="548" r:id="rId154"/>
    <p:sldId id="549" r:id="rId155"/>
    <p:sldId id="557" r:id="rId156"/>
    <p:sldId id="550" r:id="rId157"/>
    <p:sldId id="551" r:id="rId158"/>
    <p:sldId id="552" r:id="rId159"/>
    <p:sldId id="553" r:id="rId160"/>
    <p:sldId id="554" r:id="rId161"/>
    <p:sldId id="556" r:id="rId162"/>
    <p:sldId id="398" r:id="rId163"/>
    <p:sldId id="574" r:id="rId164"/>
    <p:sldId id="558" r:id="rId165"/>
    <p:sldId id="559" r:id="rId166"/>
    <p:sldId id="575" r:id="rId167"/>
    <p:sldId id="561" r:id="rId168"/>
    <p:sldId id="562" r:id="rId169"/>
    <p:sldId id="563" r:id="rId170"/>
    <p:sldId id="576" r:id="rId171"/>
    <p:sldId id="564" r:id="rId172"/>
    <p:sldId id="565" r:id="rId173"/>
    <p:sldId id="566" r:id="rId174"/>
    <p:sldId id="580" r:id="rId175"/>
    <p:sldId id="577" r:id="rId176"/>
    <p:sldId id="579" r:id="rId177"/>
    <p:sldId id="573" r:id="rId178"/>
    <p:sldId id="571" r:id="rId179"/>
    <p:sldId id="567" r:id="rId180"/>
    <p:sldId id="570" r:id="rId181"/>
    <p:sldId id="572" r:id="rId182"/>
    <p:sldId id="581" r:id="rId183"/>
    <p:sldId id="560" r:id="rId184"/>
    <p:sldId id="395" r:id="rId185"/>
    <p:sldId id="396" r:id="rId186"/>
    <p:sldId id="397" r:id="rId1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610"/>
            <p14:sldId id="611"/>
            <p14:sldId id="612"/>
            <p14:sldId id="273"/>
            <p14:sldId id="300"/>
            <p14:sldId id="274"/>
          </p14:sldIdLst>
        </p14:section>
        <p14:section name="START CODE" id="{B9B51309-D148-4332-87C2-07BE32FBCA3B}">
          <p14:sldIdLst>
            <p14:sldId id="270"/>
            <p14:sldId id="281"/>
            <p14:sldId id="315"/>
            <p14:sldId id="316"/>
            <p14:sldId id="317"/>
            <p14:sldId id="320"/>
            <p14:sldId id="318"/>
            <p14:sldId id="301"/>
            <p14:sldId id="264"/>
            <p14:sldId id="319"/>
            <p14:sldId id="280"/>
            <p14:sldId id="314"/>
            <p14:sldId id="282"/>
            <p14:sldId id="588"/>
            <p14:sldId id="587"/>
            <p14:sldId id="335"/>
            <p14:sldId id="309"/>
            <p14:sldId id="312"/>
            <p14:sldId id="589"/>
            <p14:sldId id="326"/>
            <p14:sldId id="290"/>
            <p14:sldId id="305"/>
            <p14:sldId id="331"/>
            <p14:sldId id="292"/>
            <p14:sldId id="327"/>
            <p14:sldId id="590"/>
            <p14:sldId id="303"/>
            <p14:sldId id="350"/>
            <p14:sldId id="351"/>
            <p14:sldId id="353"/>
            <p14:sldId id="591"/>
            <p14:sldId id="334"/>
            <p14:sldId id="592"/>
            <p14:sldId id="593"/>
            <p14:sldId id="324"/>
            <p14:sldId id="595"/>
            <p14:sldId id="291"/>
            <p14:sldId id="304"/>
            <p14:sldId id="287"/>
            <p14:sldId id="272"/>
            <p14:sldId id="328"/>
            <p14:sldId id="596"/>
            <p14:sldId id="332"/>
            <p14:sldId id="286"/>
            <p14:sldId id="288"/>
            <p14:sldId id="594"/>
            <p14:sldId id="307"/>
            <p14:sldId id="598"/>
            <p14:sldId id="308"/>
            <p14:sldId id="599"/>
            <p14:sldId id="601"/>
            <p14:sldId id="336"/>
            <p14:sldId id="306"/>
            <p14:sldId id="310"/>
            <p14:sldId id="597"/>
            <p14:sldId id="60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519"/>
            <p14:sldId id="520"/>
            <p14:sldId id="522"/>
            <p14:sldId id="521"/>
            <p14:sldId id="302"/>
            <p14:sldId id="382"/>
            <p14:sldId id="381"/>
            <p14:sldId id="523"/>
            <p14:sldId id="524"/>
            <p14:sldId id="525"/>
            <p14:sldId id="526"/>
            <p14:sldId id="527"/>
            <p14:sldId id="528"/>
            <p14:sldId id="529"/>
            <p14:sldId id="535"/>
            <p14:sldId id="532"/>
            <p14:sldId id="613"/>
            <p14:sldId id="534"/>
            <p14:sldId id="540"/>
            <p14:sldId id="542"/>
            <p14:sldId id="536"/>
            <p14:sldId id="537"/>
            <p14:sldId id="538"/>
            <p14:sldId id="541"/>
            <p14:sldId id="543"/>
            <p14:sldId id="539"/>
            <p14:sldId id="544"/>
            <p14:sldId id="545"/>
            <p14:sldId id="546"/>
            <p14:sldId id="547"/>
            <p14:sldId id="548"/>
            <p14:sldId id="549"/>
            <p14:sldId id="557"/>
            <p14:sldId id="550"/>
            <p14:sldId id="551"/>
            <p14:sldId id="552"/>
            <p14:sldId id="553"/>
            <p14:sldId id="554"/>
            <p14:sldId id="556"/>
            <p14:sldId id="398"/>
            <p14:sldId id="574"/>
            <p14:sldId id="558"/>
            <p14:sldId id="559"/>
            <p14:sldId id="575"/>
            <p14:sldId id="561"/>
            <p14:sldId id="562"/>
            <p14:sldId id="563"/>
            <p14:sldId id="576"/>
            <p14:sldId id="564"/>
            <p14:sldId id="565"/>
            <p14:sldId id="566"/>
            <p14:sldId id="580"/>
            <p14:sldId id="577"/>
            <p14:sldId id="579"/>
            <p14:sldId id="573"/>
            <p14:sldId id="571"/>
            <p14:sldId id="567"/>
            <p14:sldId id="570"/>
            <p14:sldId id="572"/>
            <p14:sldId id="581"/>
            <p14:sldId id="560"/>
            <p14:sldId id="395"/>
            <p14:sldId id="396"/>
            <p14:sldId id="397"/>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0E09"/>
    <a:srgbClr val="D24726"/>
    <a:srgbClr val="FFFFFF"/>
    <a:srgbClr val="EBEBEB"/>
    <a:srgbClr val="F8F8F8"/>
    <a:srgbClr val="D2B4A6"/>
    <a:srgbClr val="734F29"/>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322" autoAdjust="0"/>
    <p:restoredTop sz="95847" autoAdjust="0"/>
  </p:normalViewPr>
  <p:slideViewPr>
    <p:cSldViewPr snapToGrid="0">
      <p:cViewPr varScale="1">
        <p:scale>
          <a:sx n="104" d="100"/>
          <a:sy n="104" d="100"/>
        </p:scale>
        <p:origin x="58"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4266082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37</a:t>
            </a:fld>
            <a:endParaRPr lang="en-US"/>
          </a:p>
        </p:txBody>
      </p:sp>
    </p:spTree>
    <p:extLst>
      <p:ext uri="{BB962C8B-B14F-4D97-AF65-F5344CB8AC3E}">
        <p14:creationId xmlns:p14="http://schemas.microsoft.com/office/powerpoint/2010/main" val="3475009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38</a:t>
            </a:fld>
            <a:endParaRPr lang="en-US"/>
          </a:p>
        </p:txBody>
      </p:sp>
    </p:spTree>
    <p:extLst>
      <p:ext uri="{BB962C8B-B14F-4D97-AF65-F5344CB8AC3E}">
        <p14:creationId xmlns:p14="http://schemas.microsoft.com/office/powerpoint/2010/main" val="1082803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59455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41</a:t>
            </a:fld>
            <a:endParaRPr lang="en-US"/>
          </a:p>
        </p:txBody>
      </p:sp>
    </p:spTree>
    <p:extLst>
      <p:ext uri="{BB962C8B-B14F-4D97-AF65-F5344CB8AC3E}">
        <p14:creationId xmlns:p14="http://schemas.microsoft.com/office/powerpoint/2010/main" val="3492537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45</a:t>
            </a:fld>
            <a:endParaRPr lang="en-US"/>
          </a:p>
        </p:txBody>
      </p:sp>
    </p:spTree>
    <p:extLst>
      <p:ext uri="{BB962C8B-B14F-4D97-AF65-F5344CB8AC3E}">
        <p14:creationId xmlns:p14="http://schemas.microsoft.com/office/powerpoint/2010/main" val="302598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65740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50</a:t>
            </a:fld>
            <a:endParaRPr lang="en-US"/>
          </a:p>
        </p:txBody>
      </p:sp>
    </p:spTree>
    <p:extLst>
      <p:ext uri="{BB962C8B-B14F-4D97-AF65-F5344CB8AC3E}">
        <p14:creationId xmlns:p14="http://schemas.microsoft.com/office/powerpoint/2010/main" val="46718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51</a:t>
            </a:fld>
            <a:endParaRPr lang="en-US"/>
          </a:p>
        </p:txBody>
      </p:sp>
    </p:spTree>
    <p:extLst>
      <p:ext uri="{BB962C8B-B14F-4D97-AF65-F5344CB8AC3E}">
        <p14:creationId xmlns:p14="http://schemas.microsoft.com/office/powerpoint/2010/main" val="3082773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52</a:t>
            </a:fld>
            <a:endParaRPr lang="en-US"/>
          </a:p>
        </p:txBody>
      </p:sp>
    </p:spTree>
    <p:extLst>
      <p:ext uri="{BB962C8B-B14F-4D97-AF65-F5344CB8AC3E}">
        <p14:creationId xmlns:p14="http://schemas.microsoft.com/office/powerpoint/2010/main" val="3552072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431452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930082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064237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68</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75</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77</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82</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85</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98</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103</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113</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122</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130</a:t>
            </a:fld>
            <a:endParaRPr lang="en-US"/>
          </a:p>
        </p:txBody>
      </p:sp>
    </p:spTree>
    <p:extLst>
      <p:ext uri="{BB962C8B-B14F-4D97-AF65-F5344CB8AC3E}">
        <p14:creationId xmlns:p14="http://schemas.microsoft.com/office/powerpoint/2010/main" val="346672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136</a:t>
            </a:fld>
            <a:endParaRPr lang="en-US"/>
          </a:p>
        </p:txBody>
      </p:sp>
    </p:spTree>
    <p:extLst>
      <p:ext uri="{BB962C8B-B14F-4D97-AF65-F5344CB8AC3E}">
        <p14:creationId xmlns:p14="http://schemas.microsoft.com/office/powerpoint/2010/main" val="2492304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149</a:t>
            </a:fld>
            <a:endParaRPr lang="en-US"/>
          </a:p>
        </p:txBody>
      </p:sp>
    </p:spTree>
    <p:extLst>
      <p:ext uri="{BB962C8B-B14F-4D97-AF65-F5344CB8AC3E}">
        <p14:creationId xmlns:p14="http://schemas.microsoft.com/office/powerpoint/2010/main" val="1393755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162</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184</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185</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186</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1280517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150452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373659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905047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69.jpeg"/></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1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1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69.jpeg"/></Relationships>
</file>

<file path=ppt/slides/_rels/slide18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69.jpeg"/></Relationships>
</file>

<file path=ppt/slides/_rels/slide18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6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jpeg"/></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69.jpeg"/></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5.tiff"/></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69.jpeg"/></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66B2D0-FB07-4B94-BB9E-25F9087FAB77}"/>
              </a:ext>
            </a:extLst>
          </p:cNvPr>
          <p:cNvPicPr>
            <a:picLocks noChangeAspect="1"/>
          </p:cNvPicPr>
          <p:nvPr/>
        </p:nvPicPr>
        <p:blipFill rotWithShape="1">
          <a:blip r:embed="rId3">
            <a:extLst>
              <a:ext uri="{28A0092B-C50C-407E-A947-70E740481C1C}">
                <a14:useLocalDpi xmlns:a14="http://schemas.microsoft.com/office/drawing/2010/main" val="0"/>
              </a:ext>
            </a:extLst>
          </a:blip>
          <a:srcRect b="6132"/>
          <a:stretch/>
        </p:blipFill>
        <p:spPr>
          <a:xfrm>
            <a:off x="0" y="-291649"/>
            <a:ext cx="4958853" cy="7149649"/>
          </a:xfrm>
          <a:prstGeom prst="rect">
            <a:avLst/>
          </a:prstGeom>
        </p:spPr>
      </p:pic>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26" name="Picture 2" descr="Login free vector icons designed by Freepik in 2021 | Free icons, + logo,  Logo images">
            <a:extLst>
              <a:ext uri="{FF2B5EF4-FFF2-40B4-BE49-F238E27FC236}">
                <a16:creationId xmlns:a16="http://schemas.microsoft.com/office/drawing/2014/main" id="{77C3E9DC-D116-4297-8226-AD67F174AD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03" y="4536505"/>
            <a:ext cx="1924958" cy="1924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ravel icon by Friconix (fi-snsuxl-laravel) normal,solid,square ,logo,brand,php,framework,laravel">
            <a:extLst>
              <a:ext uri="{FF2B5EF4-FFF2-40B4-BE49-F238E27FC236}">
                <a16:creationId xmlns:a16="http://schemas.microsoft.com/office/drawing/2014/main" id="{57E41442-10F2-4789-BBC5-D99151389C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89" t="5829" r="6250" b="6190"/>
          <a:stretch/>
        </p:blipFill>
        <p:spPr bwMode="auto">
          <a:xfrm>
            <a:off x="1580641" y="4512600"/>
            <a:ext cx="1952856" cy="19488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ARAGON, an easy and yet powerful Local Web Development Server | KREAWEB">
            <a:extLst>
              <a:ext uri="{FF2B5EF4-FFF2-40B4-BE49-F238E27FC236}">
                <a16:creationId xmlns:a16="http://schemas.microsoft.com/office/drawing/2014/main" id="{1DD7D286-D913-4D58-8B16-15B8201428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84564" y="4208585"/>
            <a:ext cx="3259310" cy="2444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idx="4294967295"/>
          </p:nvPr>
        </p:nvSpPr>
        <p:spPr>
          <a:xfrm>
            <a:off x="649421" y="2537134"/>
            <a:ext cx="10750136" cy="881072"/>
          </a:xfrm>
          <a:effectLst>
            <a:outerShdw blurRad="50800" dist="38100" dir="2700000" algn="tl" rotWithShape="0">
              <a:prstClr val="black">
                <a:alpha val="40000"/>
              </a:prstClr>
            </a:outerShdw>
          </a:effectLst>
        </p:spPr>
        <p:txBody>
          <a:bodyPr>
            <a:noAutofit/>
          </a:bodyPr>
          <a:lstStyle/>
          <a:p>
            <a:pPr algn="r"/>
            <a:r>
              <a:rPr lang="en-MY" sz="13800" b="1">
                <a:solidFill>
                  <a:schemeClr val="bg1"/>
                </a:solidFill>
              </a:rPr>
              <a:t>Laravel8 </a:t>
            </a:r>
            <a:br>
              <a:rPr lang="en-MY" sz="13800" b="1">
                <a:solidFill>
                  <a:schemeClr val="bg1"/>
                </a:solidFill>
              </a:rPr>
            </a:br>
            <a:r>
              <a:rPr lang="en-MY" sz="13800" b="1">
                <a:solidFill>
                  <a:schemeClr val="bg1"/>
                </a:solidFill>
              </a:rPr>
              <a:t>&amp;Login UI</a:t>
            </a:r>
            <a:br>
              <a:rPr lang="en-MY" sz="11500" b="1">
                <a:solidFill>
                  <a:schemeClr val="bg1"/>
                </a:solidFill>
              </a:rPr>
            </a:br>
            <a:r>
              <a:rPr lang="en-MY" sz="6600" b="1">
                <a:solidFill>
                  <a:schemeClr val="bg1"/>
                </a:solidFill>
              </a:rPr>
              <a:t>khirulnizam.com</a:t>
            </a:r>
            <a:endParaRPr lang="en-US" sz="8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672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3017894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100</a:t>
            </a:fld>
            <a:endParaRPr lang="en-US"/>
          </a:p>
        </p:txBody>
      </p:sp>
    </p:spTree>
    <p:extLst>
      <p:ext uri="{BB962C8B-B14F-4D97-AF65-F5344CB8AC3E}">
        <p14:creationId xmlns:p14="http://schemas.microsoft.com/office/powerpoint/2010/main" val="4076516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107</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108</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109</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22403777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110</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10/29/2021</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114</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10/29/2021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115</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117</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118</a:t>
            </a:fld>
            <a:endParaRPr lang="en-US"/>
          </a:p>
        </p:txBody>
      </p:sp>
    </p:spTree>
    <p:extLst>
      <p:ext uri="{BB962C8B-B14F-4D97-AF65-F5344CB8AC3E}">
        <p14:creationId xmlns:p14="http://schemas.microsoft.com/office/powerpoint/2010/main" val="4230147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119</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12</a:t>
            </a:fld>
            <a:endParaRPr lang="en-US"/>
          </a:p>
        </p:txBody>
      </p:sp>
    </p:spTree>
    <p:extLst>
      <p:ext uri="{BB962C8B-B14F-4D97-AF65-F5344CB8AC3E}">
        <p14:creationId xmlns:p14="http://schemas.microsoft.com/office/powerpoint/2010/main" val="4124114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2"/>
          <a:srcRect t="17627" r="4957" b="26102"/>
          <a:stretch/>
        </p:blipFill>
        <p:spPr>
          <a:xfrm>
            <a:off x="2146515" y="3526458"/>
            <a:ext cx="9944100" cy="3311744"/>
          </a:xfrm>
          <a:prstGeom prst="rect">
            <a:avLst/>
          </a:prstGeom>
        </p:spPr>
      </p:pic>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3"/>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120</a:t>
            </a:fld>
            <a:endParaRPr lang="en-US"/>
          </a:p>
        </p:txBody>
      </p:sp>
    </p:spTree>
    <p:extLst>
      <p:ext uri="{BB962C8B-B14F-4D97-AF65-F5344CB8AC3E}">
        <p14:creationId xmlns:p14="http://schemas.microsoft.com/office/powerpoint/2010/main" val="14360664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121</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2929180"/>
            <a:ext cx="9221490" cy="2273755"/>
          </a:xfrm>
        </p:spPr>
        <p:txBody>
          <a:bodyPr>
            <a:noAutofit/>
          </a:bodyPr>
          <a:lstStyle/>
          <a:p>
            <a:pPr algn="r"/>
            <a:r>
              <a:rPr lang="en-MY" sz="8800" b="1">
                <a:solidFill>
                  <a:schemeClr val="bg1"/>
                </a:solidFill>
              </a:rPr>
              <a:t>W09</a:t>
            </a:r>
            <a:br>
              <a:rPr lang="en-MY" sz="8800" b="1" dirty="0">
                <a:solidFill>
                  <a:schemeClr val="bg1"/>
                </a:solidFill>
              </a:rPr>
            </a:br>
            <a:r>
              <a:rPr lang="en-MY" sz="88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958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10/29/2021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123</a:t>
            </a:fld>
            <a:endParaRPr lang="en-US" dirty="0"/>
          </a:p>
        </p:txBody>
      </p:sp>
    </p:spTree>
    <p:extLst>
      <p:ext uri="{BB962C8B-B14F-4D97-AF65-F5344CB8AC3E}">
        <p14:creationId xmlns:p14="http://schemas.microsoft.com/office/powerpoint/2010/main" val="37281733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124</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4790814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F9C2-DC85-428A-A687-F0D7BFEA1D20}"/>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1964F4A2-85C3-43D8-920C-26AD9DE6F0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96640B2-640C-412B-857F-0DAE4632756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A7BB40-5C45-4432-B609-2FD083859F53}"/>
              </a:ext>
            </a:extLst>
          </p:cNvPr>
          <p:cNvSpPr>
            <a:spLocks noGrp="1"/>
          </p:cNvSpPr>
          <p:nvPr>
            <p:ph type="sldNum" sz="quarter" idx="12"/>
          </p:nvPr>
        </p:nvSpPr>
        <p:spPr/>
        <p:txBody>
          <a:bodyPr/>
          <a:lstStyle/>
          <a:p>
            <a:fld id="{9860EDB8-5305-433F-BE41-D7A86D811DB3}" type="slidenum">
              <a:rPr lang="en-US" smtClean="0"/>
              <a:pPr/>
              <a:t>125</a:t>
            </a:fld>
            <a:endParaRPr lang="en-US"/>
          </a:p>
        </p:txBody>
      </p:sp>
      <p:pic>
        <p:nvPicPr>
          <p:cNvPr id="7" name="Picture 6">
            <a:extLst>
              <a:ext uri="{FF2B5EF4-FFF2-40B4-BE49-F238E27FC236}">
                <a16:creationId xmlns:a16="http://schemas.microsoft.com/office/drawing/2014/main" id="{8510ED05-3B8C-4BC7-BA2A-C86701EE6A33}"/>
              </a:ext>
            </a:extLst>
          </p:cNvPr>
          <p:cNvPicPr>
            <a:picLocks noChangeAspect="1"/>
          </p:cNvPicPr>
          <p:nvPr/>
        </p:nvPicPr>
        <p:blipFill rotWithShape="1">
          <a:blip r:embed="rId2"/>
          <a:srcRect l="18051" t="7684" r="24301" b="7315"/>
          <a:stretch/>
        </p:blipFill>
        <p:spPr>
          <a:xfrm>
            <a:off x="2991172" y="514295"/>
            <a:ext cx="7617418" cy="6317872"/>
          </a:xfrm>
          <a:prstGeom prst="rect">
            <a:avLst/>
          </a:prstGeom>
        </p:spPr>
      </p:pic>
    </p:spTree>
    <p:extLst>
      <p:ext uri="{BB962C8B-B14F-4D97-AF65-F5344CB8AC3E}">
        <p14:creationId xmlns:p14="http://schemas.microsoft.com/office/powerpoint/2010/main" val="14381481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92F-2161-4C53-B1F9-DF349B2B1B21}"/>
              </a:ext>
            </a:extLst>
          </p:cNvPr>
          <p:cNvSpPr>
            <a:spLocks noGrp="1"/>
          </p:cNvSpPr>
          <p:nvPr>
            <p:ph type="title"/>
          </p:nvPr>
        </p:nvSpPr>
        <p:spPr/>
        <p:txBody>
          <a:bodyPr/>
          <a:lstStyle/>
          <a:p>
            <a:r>
              <a:rPr lang="en-MY" dirty="0"/>
              <a:t>Delete button inside FORM</a:t>
            </a:r>
          </a:p>
        </p:txBody>
      </p:sp>
      <p:sp>
        <p:nvSpPr>
          <p:cNvPr id="3" name="Content Placeholder 2">
            <a:extLst>
              <a:ext uri="{FF2B5EF4-FFF2-40B4-BE49-F238E27FC236}">
                <a16:creationId xmlns:a16="http://schemas.microsoft.com/office/drawing/2014/main" id="{3888CAF9-3988-4386-8E21-7A23AA1C2AD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DE53ED-0D09-4CFC-BFD2-729F2BCCD1C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3A7A33A-A37C-4311-A289-6329970186F5}"/>
              </a:ext>
            </a:extLst>
          </p:cNvPr>
          <p:cNvSpPr>
            <a:spLocks noGrp="1"/>
          </p:cNvSpPr>
          <p:nvPr>
            <p:ph type="sldNum" sz="quarter" idx="12"/>
          </p:nvPr>
        </p:nvSpPr>
        <p:spPr/>
        <p:txBody>
          <a:bodyPr/>
          <a:lstStyle/>
          <a:p>
            <a:fld id="{9860EDB8-5305-433F-BE41-D7A86D811DB3}" type="slidenum">
              <a:rPr lang="en-US" smtClean="0"/>
              <a:pPr/>
              <a:t>126</a:t>
            </a:fld>
            <a:endParaRPr lang="en-US"/>
          </a:p>
        </p:txBody>
      </p:sp>
      <p:pic>
        <p:nvPicPr>
          <p:cNvPr id="6" name="Picture 5">
            <a:extLst>
              <a:ext uri="{FF2B5EF4-FFF2-40B4-BE49-F238E27FC236}">
                <a16:creationId xmlns:a16="http://schemas.microsoft.com/office/drawing/2014/main" id="{423D49FA-E1BD-4008-AB54-F11977722324}"/>
              </a:ext>
            </a:extLst>
          </p:cNvPr>
          <p:cNvPicPr>
            <a:picLocks noChangeAspect="1"/>
          </p:cNvPicPr>
          <p:nvPr/>
        </p:nvPicPr>
        <p:blipFill rotWithShape="1">
          <a:blip r:embed="rId2"/>
          <a:srcRect l="16970" t="4972" r="10508" b="12965"/>
          <a:stretch/>
        </p:blipFill>
        <p:spPr>
          <a:xfrm>
            <a:off x="2146516" y="1208868"/>
            <a:ext cx="8841783" cy="5627932"/>
          </a:xfrm>
          <a:prstGeom prst="rect">
            <a:avLst/>
          </a:prstGeom>
        </p:spPr>
      </p:pic>
      <p:sp>
        <p:nvSpPr>
          <p:cNvPr id="7" name="Rectangle: Rounded Corners 6">
            <a:extLst>
              <a:ext uri="{FF2B5EF4-FFF2-40B4-BE49-F238E27FC236}">
                <a16:creationId xmlns:a16="http://schemas.microsoft.com/office/drawing/2014/main" id="{3F30D0F6-60D7-424D-8BAD-625BF6AF29CE}"/>
              </a:ext>
            </a:extLst>
          </p:cNvPr>
          <p:cNvSpPr/>
          <p:nvPr/>
        </p:nvSpPr>
        <p:spPr>
          <a:xfrm>
            <a:off x="3649851" y="2193010"/>
            <a:ext cx="7051729" cy="2913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055131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a:xfrm>
            <a:off x="302151" y="1825625"/>
            <a:ext cx="4703804" cy="4351338"/>
          </a:xfrm>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302151" y="4064739"/>
            <a:ext cx="2832100" cy="1689100"/>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127</a:t>
            </a:fld>
            <a:endParaRPr lang="en-US"/>
          </a:p>
        </p:txBody>
      </p:sp>
      <p:pic>
        <p:nvPicPr>
          <p:cNvPr id="8" name="Picture 7">
            <a:extLst>
              <a:ext uri="{FF2B5EF4-FFF2-40B4-BE49-F238E27FC236}">
                <a16:creationId xmlns:a16="http://schemas.microsoft.com/office/drawing/2014/main" id="{1824C674-DFF5-4619-87B6-52B1F9520954}"/>
              </a:ext>
            </a:extLst>
          </p:cNvPr>
          <p:cNvPicPr>
            <a:picLocks noChangeAspect="1"/>
          </p:cNvPicPr>
          <p:nvPr/>
        </p:nvPicPr>
        <p:blipFill rotWithShape="1">
          <a:blip r:embed="rId3"/>
          <a:srcRect l="6875" t="13559" r="8348" b="27797"/>
          <a:stretch/>
        </p:blipFill>
        <p:spPr>
          <a:xfrm>
            <a:off x="3482672" y="2626266"/>
            <a:ext cx="8777902" cy="3415517"/>
          </a:xfrm>
          <a:prstGeom prst="rect">
            <a:avLst/>
          </a:prstGeom>
        </p:spPr>
      </p:pic>
    </p:spTree>
    <p:extLst>
      <p:ext uri="{BB962C8B-B14F-4D97-AF65-F5344CB8AC3E}">
        <p14:creationId xmlns:p14="http://schemas.microsoft.com/office/powerpoint/2010/main" val="35042599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https://laravel.com/docs/7.x/routing</a:t>
            </a:r>
            <a:r>
              <a:rPr lang="en-MY" dirty="0"/>
              <a:t>.</a:t>
            </a:r>
            <a:endParaRPr lang="en-US" dirty="0"/>
          </a:p>
        </p:txBody>
      </p:sp>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128</a:t>
            </a:fld>
            <a:endParaRPr lang="en-US"/>
          </a:p>
        </p:txBody>
      </p:sp>
      <p:pic>
        <p:nvPicPr>
          <p:cNvPr id="6" name="Picture 5">
            <a:extLst>
              <a:ext uri="{FF2B5EF4-FFF2-40B4-BE49-F238E27FC236}">
                <a16:creationId xmlns:a16="http://schemas.microsoft.com/office/drawing/2014/main" id="{C4281883-9BCD-44DB-8961-362DCC06E95F}"/>
              </a:ext>
            </a:extLst>
          </p:cNvPr>
          <p:cNvPicPr>
            <a:picLocks noChangeAspect="1"/>
          </p:cNvPicPr>
          <p:nvPr/>
        </p:nvPicPr>
        <p:blipFill rotWithShape="1">
          <a:blip r:embed="rId3"/>
          <a:srcRect t="66441" r="8220" b="8475"/>
          <a:stretch/>
        </p:blipFill>
        <p:spPr>
          <a:xfrm>
            <a:off x="-1" y="3262392"/>
            <a:ext cx="12097063" cy="1859798"/>
          </a:xfrm>
          <a:prstGeom prst="rect">
            <a:avLst/>
          </a:prstGeom>
        </p:spPr>
      </p:pic>
    </p:spTree>
    <p:extLst>
      <p:ext uri="{BB962C8B-B14F-4D97-AF65-F5344CB8AC3E}">
        <p14:creationId xmlns:p14="http://schemas.microsoft.com/office/powerpoint/2010/main" val="32021816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129</a:t>
            </a:fld>
            <a:endParaRPr lang="en-US"/>
          </a:p>
        </p:txBody>
      </p:sp>
    </p:spTree>
    <p:extLst>
      <p:ext uri="{BB962C8B-B14F-4D97-AF65-F5344CB8AC3E}">
        <p14:creationId xmlns:p14="http://schemas.microsoft.com/office/powerpoint/2010/main" val="3696727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13</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7200" b="1" dirty="0">
                <a:solidFill>
                  <a:schemeClr val="bg1"/>
                </a:solidFill>
              </a:rPr>
              <a:t>Laravel t17</a:t>
            </a:r>
            <a:r>
              <a:rPr lang="en-MY" b="1" dirty="0">
                <a:solidFill>
                  <a:schemeClr val="bg1"/>
                </a:solidFill>
              </a:rPr>
              <a:t> </a:t>
            </a:r>
            <a:br>
              <a:rPr lang="en-MY" sz="7200" b="1" dirty="0">
                <a:solidFill>
                  <a:schemeClr val="bg1"/>
                </a:solidFill>
              </a:rPr>
            </a:br>
            <a:r>
              <a:rPr lang="en-MY" sz="7200" b="1" dirty="0">
                <a:solidFill>
                  <a:schemeClr val="bg1"/>
                </a:solidFill>
              </a:rPr>
              <a:t>@csrf</a:t>
            </a:r>
            <a:br>
              <a:rPr lang="en-MY" sz="4000" b="1" dirty="0">
                <a:solidFill>
                  <a:schemeClr val="bg1"/>
                </a:solidFill>
              </a:rPr>
            </a:br>
            <a:r>
              <a:rPr lang="en-MY" sz="4000" b="1" dirty="0">
                <a:solidFill>
                  <a:schemeClr val="bg1"/>
                </a:solidFill>
              </a:rPr>
              <a:t>(Built-in security token </a:t>
            </a:r>
            <a:br>
              <a:rPr lang="en-MY" sz="4000" b="1" dirty="0">
                <a:solidFill>
                  <a:schemeClr val="bg1"/>
                </a:solidFill>
              </a:rPr>
            </a:br>
            <a:r>
              <a:rPr lang="en-MY" sz="4000" b="1" dirty="0">
                <a:solidFill>
                  <a:schemeClr val="bg1"/>
                </a:solidFill>
              </a:rPr>
              <a:t>for post method)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spTree>
    <p:extLst>
      <p:ext uri="{BB962C8B-B14F-4D97-AF65-F5344CB8AC3E}">
        <p14:creationId xmlns:p14="http://schemas.microsoft.com/office/powerpoint/2010/main" val="10920972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10/29/2021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131</a:t>
            </a:fld>
            <a:endParaRPr lang="en-US" dirty="0"/>
          </a:p>
        </p:txBody>
      </p:sp>
    </p:spTree>
    <p:extLst>
      <p:ext uri="{BB962C8B-B14F-4D97-AF65-F5344CB8AC3E}">
        <p14:creationId xmlns:p14="http://schemas.microsoft.com/office/powerpoint/2010/main" val="8982616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132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657343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242E-70AD-4D9F-853A-4D58EA619408}"/>
              </a:ext>
            </a:extLst>
          </p:cNvPr>
          <p:cNvSpPr>
            <a:spLocks noGrp="1"/>
          </p:cNvSpPr>
          <p:nvPr>
            <p:ph type="title"/>
          </p:nvPr>
        </p:nvSpPr>
        <p:spPr/>
        <p:txBody>
          <a:bodyPr/>
          <a:lstStyle/>
          <a:p>
            <a:r>
              <a:rPr lang="en-MY" dirty="0"/>
              <a:t>What is CSRF?</a:t>
            </a:r>
          </a:p>
        </p:txBody>
      </p:sp>
      <p:sp>
        <p:nvSpPr>
          <p:cNvPr id="4" name="Footer Placeholder 3">
            <a:extLst>
              <a:ext uri="{FF2B5EF4-FFF2-40B4-BE49-F238E27FC236}">
                <a16:creationId xmlns:a16="http://schemas.microsoft.com/office/drawing/2014/main" id="{344774EB-7030-4C6C-86AA-5FEE8DEF5DE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CD436F8-A2D5-483E-B514-5F12EA613F23}"/>
              </a:ext>
            </a:extLst>
          </p:cNvPr>
          <p:cNvSpPr>
            <a:spLocks noGrp="1"/>
          </p:cNvSpPr>
          <p:nvPr>
            <p:ph type="sldNum" sz="quarter" idx="12"/>
          </p:nvPr>
        </p:nvSpPr>
        <p:spPr/>
        <p:txBody>
          <a:bodyPr/>
          <a:lstStyle/>
          <a:p>
            <a:fld id="{9860EDB8-5305-433F-BE41-D7A86D811DB3}" type="slidenum">
              <a:rPr lang="en-US" smtClean="0"/>
              <a:pPr/>
              <a:t>133</a:t>
            </a:fld>
            <a:endParaRPr lang="en-US"/>
          </a:p>
        </p:txBody>
      </p:sp>
      <p:sp>
        <p:nvSpPr>
          <p:cNvPr id="6" name="Content Placeholder 2">
            <a:extLst>
              <a:ext uri="{FF2B5EF4-FFF2-40B4-BE49-F238E27FC236}">
                <a16:creationId xmlns:a16="http://schemas.microsoft.com/office/drawing/2014/main" id="{992B1E3A-453D-42FE-92A8-28DB98F86A29}"/>
              </a:ext>
            </a:extLst>
          </p:cNvPr>
          <p:cNvSpPr txBox="1">
            <a:spLocks/>
          </p:cNvSpPr>
          <p:nvPr/>
        </p:nvSpPr>
        <p:spPr>
          <a:xfrm>
            <a:off x="5392120" y="1825625"/>
            <a:ext cx="6262605"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MY" sz="2400" dirty="0"/>
          </a:p>
        </p:txBody>
      </p:sp>
      <p:pic>
        <p:nvPicPr>
          <p:cNvPr id="9" name="Picture 2" descr="What is CSRF | Cross Site Request Forgery Example | Imperva">
            <a:extLst>
              <a:ext uri="{FF2B5EF4-FFF2-40B4-BE49-F238E27FC236}">
                <a16:creationId xmlns:a16="http://schemas.microsoft.com/office/drawing/2014/main" id="{D6F03DBC-4744-439E-965C-0BE76A828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311" y="1208868"/>
            <a:ext cx="7904689" cy="46637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821BE8-AA53-494F-B9D1-4E6EAD4D80DB}"/>
              </a:ext>
            </a:extLst>
          </p:cNvPr>
          <p:cNvSpPr>
            <a:spLocks noGrp="1"/>
          </p:cNvSpPr>
          <p:nvPr>
            <p:ph idx="1"/>
          </p:nvPr>
        </p:nvSpPr>
        <p:spPr>
          <a:xfrm>
            <a:off x="518179" y="2192150"/>
            <a:ext cx="4577166" cy="4351338"/>
          </a:xfrm>
        </p:spPr>
        <p:txBody>
          <a:bodyPr>
            <a:normAutofit/>
          </a:bodyPr>
          <a:lstStyle/>
          <a:p>
            <a:r>
              <a:rPr lang="en-MY" sz="2000" dirty="0"/>
              <a:t>OWASP.org</a:t>
            </a:r>
          </a:p>
          <a:p>
            <a:r>
              <a:rPr lang="en-US" sz="2000" b="1" dirty="0"/>
              <a:t>Cross-Site Request Forgery </a:t>
            </a:r>
            <a:r>
              <a:rPr lang="en-US" sz="2000" dirty="0"/>
              <a:t> </a:t>
            </a:r>
          </a:p>
          <a:p>
            <a:r>
              <a:rPr lang="en-US" sz="2000" dirty="0"/>
              <a:t>- is an attack that forces an end </a:t>
            </a:r>
            <a:br>
              <a:rPr lang="en-US" sz="2000" dirty="0"/>
            </a:br>
            <a:r>
              <a:rPr lang="en-US" sz="2000" dirty="0"/>
              <a:t>user to </a:t>
            </a:r>
            <a:r>
              <a:rPr lang="en-US" sz="2000" b="1" dirty="0"/>
              <a:t>execute unwanted actions </a:t>
            </a:r>
            <a:br>
              <a:rPr lang="en-US" sz="2000" b="1" dirty="0"/>
            </a:br>
            <a:r>
              <a:rPr lang="en-US" sz="2000" dirty="0"/>
              <a:t>on a web application in which </a:t>
            </a:r>
            <a:br>
              <a:rPr lang="en-US" sz="2000" dirty="0"/>
            </a:br>
            <a:r>
              <a:rPr lang="en-US" sz="2000" dirty="0"/>
              <a:t>they're currently authenticated.</a:t>
            </a:r>
            <a:endParaRPr lang="en-MY" sz="2000" dirty="0"/>
          </a:p>
        </p:txBody>
      </p:sp>
    </p:spTree>
    <p:extLst>
      <p:ext uri="{BB962C8B-B14F-4D97-AF65-F5344CB8AC3E}">
        <p14:creationId xmlns:p14="http://schemas.microsoft.com/office/powerpoint/2010/main" val="11588638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5219-EA62-44D5-BA22-EBD14E46A76D}"/>
              </a:ext>
            </a:extLst>
          </p:cNvPr>
          <p:cNvSpPr>
            <a:spLocks noGrp="1"/>
          </p:cNvSpPr>
          <p:nvPr>
            <p:ph type="title"/>
          </p:nvPr>
        </p:nvSpPr>
        <p:spPr/>
        <p:txBody>
          <a:bodyPr/>
          <a:lstStyle/>
          <a:p>
            <a:r>
              <a:rPr lang="en-MY" dirty="0"/>
              <a:t>Implementation in Laravel blade</a:t>
            </a:r>
          </a:p>
        </p:txBody>
      </p:sp>
      <p:sp>
        <p:nvSpPr>
          <p:cNvPr id="3" name="Content Placeholder 2">
            <a:extLst>
              <a:ext uri="{FF2B5EF4-FFF2-40B4-BE49-F238E27FC236}">
                <a16:creationId xmlns:a16="http://schemas.microsoft.com/office/drawing/2014/main" id="{F7A073F8-0C16-4AFF-9398-5A4964FD8EC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FBEA408-40AF-4FDC-A389-83215B608DD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28CF6382-DDDE-4D40-A166-F1893FBC2F34}"/>
              </a:ext>
            </a:extLst>
          </p:cNvPr>
          <p:cNvSpPr>
            <a:spLocks noGrp="1"/>
          </p:cNvSpPr>
          <p:nvPr>
            <p:ph type="sldNum" sz="quarter" idx="12"/>
          </p:nvPr>
        </p:nvSpPr>
        <p:spPr/>
        <p:txBody>
          <a:bodyPr/>
          <a:lstStyle/>
          <a:p>
            <a:fld id="{9860EDB8-5305-433F-BE41-D7A86D811DB3}" type="slidenum">
              <a:rPr lang="en-US" smtClean="0"/>
              <a:pPr/>
              <a:t>134</a:t>
            </a:fld>
            <a:endParaRPr lang="en-US"/>
          </a:p>
        </p:txBody>
      </p:sp>
      <p:pic>
        <p:nvPicPr>
          <p:cNvPr id="6" name="Picture 5">
            <a:extLst>
              <a:ext uri="{FF2B5EF4-FFF2-40B4-BE49-F238E27FC236}">
                <a16:creationId xmlns:a16="http://schemas.microsoft.com/office/drawing/2014/main" id="{F544BA6B-FD9E-411A-B29E-F804BA2FB721}"/>
              </a:ext>
            </a:extLst>
          </p:cNvPr>
          <p:cNvPicPr>
            <a:picLocks noChangeAspect="1"/>
          </p:cNvPicPr>
          <p:nvPr/>
        </p:nvPicPr>
        <p:blipFill>
          <a:blip r:embed="rId2"/>
          <a:stretch>
            <a:fillRect/>
          </a:stretch>
        </p:blipFill>
        <p:spPr>
          <a:xfrm>
            <a:off x="149736" y="1476214"/>
            <a:ext cx="7394064" cy="2458286"/>
          </a:xfrm>
          <a:prstGeom prst="rect">
            <a:avLst/>
          </a:prstGeom>
        </p:spPr>
      </p:pic>
      <p:pic>
        <p:nvPicPr>
          <p:cNvPr id="7" name="Picture 6">
            <a:extLst>
              <a:ext uri="{FF2B5EF4-FFF2-40B4-BE49-F238E27FC236}">
                <a16:creationId xmlns:a16="http://schemas.microsoft.com/office/drawing/2014/main" id="{3A0C6431-911C-4FF2-8F1C-D1F17167B2EC}"/>
              </a:ext>
            </a:extLst>
          </p:cNvPr>
          <p:cNvPicPr>
            <a:picLocks noChangeAspect="1"/>
          </p:cNvPicPr>
          <p:nvPr/>
        </p:nvPicPr>
        <p:blipFill rotWithShape="1">
          <a:blip r:embed="rId3"/>
          <a:srcRect t="10738"/>
          <a:stretch/>
        </p:blipFill>
        <p:spPr>
          <a:xfrm>
            <a:off x="1372247" y="3341376"/>
            <a:ext cx="10819753" cy="2925282"/>
          </a:xfrm>
          <a:prstGeom prst="rect">
            <a:avLst/>
          </a:prstGeom>
        </p:spPr>
      </p:pic>
      <p:sp>
        <p:nvSpPr>
          <p:cNvPr id="8" name="Rectangle: Rounded Corners 7">
            <a:extLst>
              <a:ext uri="{FF2B5EF4-FFF2-40B4-BE49-F238E27FC236}">
                <a16:creationId xmlns:a16="http://schemas.microsoft.com/office/drawing/2014/main" id="{754A256A-2AE4-459D-AE0B-F2A7EB802D04}"/>
              </a:ext>
            </a:extLst>
          </p:cNvPr>
          <p:cNvSpPr/>
          <p:nvPr/>
        </p:nvSpPr>
        <p:spPr>
          <a:xfrm>
            <a:off x="1906293" y="4011291"/>
            <a:ext cx="10285708"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0" name="Straight Connector 9">
            <a:extLst>
              <a:ext uri="{FF2B5EF4-FFF2-40B4-BE49-F238E27FC236}">
                <a16:creationId xmlns:a16="http://schemas.microsoft.com/office/drawing/2014/main" id="{0AF4C240-F4EE-4291-BBF1-E10C5477BE73}"/>
              </a:ext>
            </a:extLst>
          </p:cNvPr>
          <p:cNvCxnSpPr>
            <a:cxnSpLocks/>
          </p:cNvCxnSpPr>
          <p:nvPr/>
        </p:nvCxnSpPr>
        <p:spPr>
          <a:xfrm>
            <a:off x="2355742" y="2456481"/>
            <a:ext cx="19140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DEF858-E637-4DBB-B91C-FA43DB044DB7}"/>
              </a:ext>
            </a:extLst>
          </p:cNvPr>
          <p:cNvCxnSpPr>
            <a:cxnSpLocks/>
          </p:cNvCxnSpPr>
          <p:nvPr/>
        </p:nvCxnSpPr>
        <p:spPr>
          <a:xfrm>
            <a:off x="4269783" y="2456481"/>
            <a:ext cx="0" cy="2053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2756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33CF-D001-4190-ADB9-86492136DD1F}"/>
              </a:ext>
            </a:extLst>
          </p:cNvPr>
          <p:cNvSpPr>
            <a:spLocks noGrp="1"/>
          </p:cNvSpPr>
          <p:nvPr>
            <p:ph type="title"/>
          </p:nvPr>
        </p:nvSpPr>
        <p:spPr/>
        <p:txBody>
          <a:bodyPr/>
          <a:lstStyle/>
          <a:p>
            <a:r>
              <a:rPr lang="en-MY" dirty="0"/>
              <a:t>Location of csrf app_key</a:t>
            </a:r>
          </a:p>
        </p:txBody>
      </p:sp>
      <p:sp>
        <p:nvSpPr>
          <p:cNvPr id="3" name="Content Placeholder 2">
            <a:extLst>
              <a:ext uri="{FF2B5EF4-FFF2-40B4-BE49-F238E27FC236}">
                <a16:creationId xmlns:a16="http://schemas.microsoft.com/office/drawing/2014/main" id="{504FBC40-EAFF-43D0-ADF4-96B4F2B355A0}"/>
              </a:ext>
            </a:extLst>
          </p:cNvPr>
          <p:cNvSpPr>
            <a:spLocks noGrp="1"/>
          </p:cNvSpPr>
          <p:nvPr>
            <p:ph idx="1"/>
          </p:nvPr>
        </p:nvSpPr>
        <p:spPr>
          <a:xfrm>
            <a:off x="510152" y="1399731"/>
            <a:ext cx="4167753" cy="4351338"/>
          </a:xfrm>
        </p:spPr>
        <p:txBody>
          <a:bodyPr/>
          <a:lstStyle/>
          <a:p>
            <a:r>
              <a:rPr lang="en-MY" dirty="0"/>
              <a:t>Use to hash security token</a:t>
            </a:r>
          </a:p>
        </p:txBody>
      </p:sp>
      <p:sp>
        <p:nvSpPr>
          <p:cNvPr id="4" name="Footer Placeholder 3">
            <a:extLst>
              <a:ext uri="{FF2B5EF4-FFF2-40B4-BE49-F238E27FC236}">
                <a16:creationId xmlns:a16="http://schemas.microsoft.com/office/drawing/2014/main" id="{E9B1F57B-594F-42F3-92F3-E85E4942A57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6BBD5BA-B2C0-48FA-B7E9-AF564FC6F293}"/>
              </a:ext>
            </a:extLst>
          </p:cNvPr>
          <p:cNvSpPr>
            <a:spLocks noGrp="1"/>
          </p:cNvSpPr>
          <p:nvPr>
            <p:ph type="sldNum" sz="quarter" idx="12"/>
          </p:nvPr>
        </p:nvSpPr>
        <p:spPr/>
        <p:txBody>
          <a:bodyPr/>
          <a:lstStyle/>
          <a:p>
            <a:fld id="{9860EDB8-5305-433F-BE41-D7A86D811DB3}" type="slidenum">
              <a:rPr lang="en-US" smtClean="0"/>
              <a:pPr/>
              <a:t>135</a:t>
            </a:fld>
            <a:endParaRPr lang="en-US"/>
          </a:p>
        </p:txBody>
      </p:sp>
      <p:pic>
        <p:nvPicPr>
          <p:cNvPr id="2050" name="Picture 2" descr="APP_KEY And You | Tighten">
            <a:extLst>
              <a:ext uri="{FF2B5EF4-FFF2-40B4-BE49-F238E27FC236}">
                <a16:creationId xmlns:a16="http://schemas.microsoft.com/office/drawing/2014/main" id="{2AFB3985-9BE0-4B4E-87B0-FE26FE170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992" y="136523"/>
            <a:ext cx="5023498" cy="2511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1EF97B-90D2-44FC-B7D3-44014A45A2C7}"/>
              </a:ext>
            </a:extLst>
          </p:cNvPr>
          <p:cNvPicPr>
            <a:picLocks noChangeAspect="1"/>
          </p:cNvPicPr>
          <p:nvPr/>
        </p:nvPicPr>
        <p:blipFill rotWithShape="1">
          <a:blip r:embed="rId3"/>
          <a:srcRect t="61469" r="55636" b="6214"/>
          <a:stretch/>
        </p:blipFill>
        <p:spPr>
          <a:xfrm>
            <a:off x="510152" y="1754717"/>
            <a:ext cx="8276096" cy="3391068"/>
          </a:xfrm>
          <a:prstGeom prst="rect">
            <a:avLst/>
          </a:prstGeom>
        </p:spPr>
      </p:pic>
      <p:pic>
        <p:nvPicPr>
          <p:cNvPr id="8" name="Picture 7">
            <a:extLst>
              <a:ext uri="{FF2B5EF4-FFF2-40B4-BE49-F238E27FC236}">
                <a16:creationId xmlns:a16="http://schemas.microsoft.com/office/drawing/2014/main" id="{EB0DF747-93F7-4CE7-ACBE-2B02C2388B69}"/>
              </a:ext>
            </a:extLst>
          </p:cNvPr>
          <p:cNvPicPr>
            <a:picLocks noChangeAspect="1"/>
          </p:cNvPicPr>
          <p:nvPr/>
        </p:nvPicPr>
        <p:blipFill>
          <a:blip r:embed="rId4"/>
          <a:stretch>
            <a:fillRect/>
          </a:stretch>
        </p:blipFill>
        <p:spPr>
          <a:xfrm>
            <a:off x="0" y="4209170"/>
            <a:ext cx="12192000" cy="2648830"/>
          </a:xfrm>
          <a:prstGeom prst="rect">
            <a:avLst/>
          </a:prstGeom>
        </p:spPr>
      </p:pic>
      <p:sp>
        <p:nvSpPr>
          <p:cNvPr id="10" name="Rectangle: Rounded Corners 9">
            <a:extLst>
              <a:ext uri="{FF2B5EF4-FFF2-40B4-BE49-F238E27FC236}">
                <a16:creationId xmlns:a16="http://schemas.microsoft.com/office/drawing/2014/main" id="{C5A60AF7-ADC1-471F-9EA5-59827103E2A7}"/>
              </a:ext>
            </a:extLst>
          </p:cNvPr>
          <p:cNvSpPr/>
          <p:nvPr/>
        </p:nvSpPr>
        <p:spPr>
          <a:xfrm>
            <a:off x="348713" y="4010866"/>
            <a:ext cx="1278610"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70520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D20E09"/>
        </a:solidFill>
        <a:effectLst/>
      </p:bgPr>
    </p:bg>
    <p:spTree>
      <p:nvGrpSpPr>
        <p:cNvPr id="1" name=""/>
        <p:cNvGrpSpPr/>
        <p:nvPr/>
      </p:nvGrpSpPr>
      <p:grpSpPr>
        <a:xfrm>
          <a:off x="0" y="0"/>
          <a:ext cx="0" cy="0"/>
          <a:chOff x="0" y="0"/>
          <a:chExt cx="0" cy="0"/>
        </a:xfrm>
      </p:grpSpPr>
      <p:pic>
        <p:nvPicPr>
          <p:cNvPr id="1026" name="Picture 2" descr="Installing Laravel 8 and Composer with XAMPP on Windows - WeeklyHow">
            <a:extLst>
              <a:ext uri="{FF2B5EF4-FFF2-40B4-BE49-F238E27FC236}">
                <a16:creationId xmlns:a16="http://schemas.microsoft.com/office/drawing/2014/main" id="{CE263BAE-CC01-4B46-A9F0-8484F6AF97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38" t="19695" r="12421" b="21301"/>
          <a:stretch/>
        </p:blipFill>
        <p:spPr bwMode="auto">
          <a:xfrm>
            <a:off x="8053753" y="4689951"/>
            <a:ext cx="3921369" cy="1912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idx="4294967295"/>
          </p:nvPr>
        </p:nvSpPr>
        <p:spPr>
          <a:xfrm>
            <a:off x="-360485" y="2292122"/>
            <a:ext cx="11422966" cy="2273755"/>
          </a:xfrm>
        </p:spPr>
        <p:txBody>
          <a:bodyPr>
            <a:noAutofit/>
          </a:bodyPr>
          <a:lstStyle/>
          <a:p>
            <a:pPr algn="r"/>
            <a:r>
              <a:rPr lang="en-MY" sz="3200" b="1">
                <a:solidFill>
                  <a:schemeClr val="bg1"/>
                </a:solidFill>
              </a:rPr>
              <a:t> </a:t>
            </a:r>
            <a:br>
              <a:rPr lang="en-MY" sz="5400" b="1">
                <a:solidFill>
                  <a:schemeClr val="bg1"/>
                </a:solidFill>
              </a:rPr>
            </a:br>
            <a:r>
              <a:rPr lang="en-MY" sz="8800" b="1">
                <a:solidFill>
                  <a:schemeClr val="bg1"/>
                </a:solidFill>
              </a:rPr>
              <a:t>Pasang layout </a:t>
            </a:r>
            <a:br>
              <a:rPr lang="en-MY" sz="8800" b="1">
                <a:solidFill>
                  <a:schemeClr val="bg1"/>
                </a:solidFill>
              </a:rPr>
            </a:br>
            <a:r>
              <a:rPr lang="en-MY" sz="8800" b="1">
                <a:solidFill>
                  <a:schemeClr val="bg1"/>
                </a:solidFill>
              </a:rPr>
              <a:t>Bootstrap baru</a:t>
            </a:r>
            <a:br>
              <a:rPr lang="en-MY" sz="8800" b="1">
                <a:solidFill>
                  <a:schemeClr val="bg1"/>
                </a:solidFill>
              </a:rPr>
            </a:br>
            <a:r>
              <a:rPr lang="en-MY" sz="8800" b="1">
                <a:solidFill>
                  <a:schemeClr val="bg1"/>
                </a:solidFill>
              </a:rPr>
              <a:t>dalam Laravel</a:t>
            </a:r>
            <a:br>
              <a:rPr lang="en-MY" sz="6000" b="1">
                <a:solidFill>
                  <a:schemeClr val="bg1"/>
                </a:solidFill>
              </a:rPr>
            </a:br>
            <a:r>
              <a:rPr lang="en-MY" sz="3200" b="1">
                <a:solidFill>
                  <a:schemeClr val="bg1"/>
                </a:solidFill>
              </a:rPr>
              <a:t>(Apply Bootstrap Layout)</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09939DE-D060-4812-A5E8-5414F3314026}"/>
              </a:ext>
            </a:extLst>
          </p:cNvPr>
          <p:cNvPicPr>
            <a:picLocks noChangeAspect="1"/>
          </p:cNvPicPr>
          <p:nvPr/>
        </p:nvPicPr>
        <p:blipFill rotWithShape="1">
          <a:blip r:embed="rId4"/>
          <a:srcRect t="7334" r="12847"/>
          <a:stretch/>
        </p:blipFill>
        <p:spPr>
          <a:xfrm flipH="1">
            <a:off x="-1" y="0"/>
            <a:ext cx="5011615" cy="6858000"/>
          </a:xfrm>
          <a:prstGeom prst="rect">
            <a:avLst/>
          </a:prstGeom>
        </p:spPr>
      </p:pic>
      <p:pic>
        <p:nvPicPr>
          <p:cNvPr id="1030" name="Picture 6">
            <a:extLst>
              <a:ext uri="{FF2B5EF4-FFF2-40B4-BE49-F238E27FC236}">
                <a16:creationId xmlns:a16="http://schemas.microsoft.com/office/drawing/2014/main" id="{1F8C0849-10CE-418B-BD2F-05CDFB6FA9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30" t="5833" r="21745" b="7778"/>
          <a:stretch/>
        </p:blipFill>
        <p:spPr bwMode="auto">
          <a:xfrm>
            <a:off x="6096000" y="4689951"/>
            <a:ext cx="2283618" cy="190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732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137</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6718969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10/29/2021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138</a:t>
            </a:fld>
            <a:endParaRPr lang="en-US" dirty="0"/>
          </a:p>
        </p:txBody>
      </p:sp>
    </p:spTree>
    <p:extLst>
      <p:ext uri="{BB962C8B-B14F-4D97-AF65-F5344CB8AC3E}">
        <p14:creationId xmlns:p14="http://schemas.microsoft.com/office/powerpoint/2010/main" val="32683669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a:t>
            </a:r>
            <a:r>
              <a:rPr lang="en-MY" b="1"/>
              <a:t>/lara8</a:t>
            </a:r>
            <a:endParaRPr lang="en-MY" b="1" dirty="0"/>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139</a:t>
            </a:fld>
            <a:endParaRPr lang="en-US"/>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pic>
        <p:nvPicPr>
          <p:cNvPr id="7" name="Picture 6">
            <a:extLst>
              <a:ext uri="{FF2B5EF4-FFF2-40B4-BE49-F238E27FC236}">
                <a16:creationId xmlns:a16="http://schemas.microsoft.com/office/drawing/2014/main" id="{B87FB273-FCA1-451D-9CD4-4F6FDB15E77A}"/>
              </a:ext>
            </a:extLst>
          </p:cNvPr>
          <p:cNvPicPr>
            <a:picLocks noChangeAspect="1"/>
          </p:cNvPicPr>
          <p:nvPr/>
        </p:nvPicPr>
        <p:blipFill rotWithShape="1">
          <a:blip r:embed="rId2"/>
          <a:srcRect b="18052"/>
          <a:stretch/>
        </p:blipFill>
        <p:spPr>
          <a:xfrm>
            <a:off x="2989250" y="1191272"/>
            <a:ext cx="9109099" cy="56200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0372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5101241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https://startbootstrap.com/themes/landing-page/</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140</a:t>
            </a:fld>
            <a:endParaRPr lang="en-US"/>
          </a:p>
        </p:txBody>
      </p:sp>
      <p:pic>
        <p:nvPicPr>
          <p:cNvPr id="6" name="Picture 5">
            <a:extLst>
              <a:ext uri="{FF2B5EF4-FFF2-40B4-BE49-F238E27FC236}">
                <a16:creationId xmlns:a16="http://schemas.microsoft.com/office/drawing/2014/main" id="{938F954B-CB09-4E74-8F50-D31D4C56E37F}"/>
              </a:ext>
            </a:extLst>
          </p:cNvPr>
          <p:cNvPicPr>
            <a:picLocks noChangeAspect="1"/>
          </p:cNvPicPr>
          <p:nvPr/>
        </p:nvPicPr>
        <p:blipFill>
          <a:blip r:embed="rId2"/>
          <a:stretch>
            <a:fillRect/>
          </a:stretch>
        </p:blipFill>
        <p:spPr>
          <a:xfrm>
            <a:off x="2591932" y="1208868"/>
            <a:ext cx="9600068" cy="5658553"/>
          </a:xfrm>
          <a:prstGeom prst="rect">
            <a:avLst/>
          </a:prstGeom>
        </p:spPr>
      </p:pic>
    </p:spTree>
    <p:extLst>
      <p:ext uri="{BB962C8B-B14F-4D97-AF65-F5344CB8AC3E}">
        <p14:creationId xmlns:p14="http://schemas.microsoft.com/office/powerpoint/2010/main" val="6586110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3F5A35-A78D-4911-8CE5-91BE39675B40}"/>
              </a:ext>
            </a:extLst>
          </p:cNvPr>
          <p:cNvPicPr>
            <a:picLocks noChangeAspect="1"/>
          </p:cNvPicPr>
          <p:nvPr/>
        </p:nvPicPr>
        <p:blipFill rotWithShape="1">
          <a:blip r:embed="rId2"/>
          <a:srcRect l="865"/>
          <a:stretch/>
        </p:blipFill>
        <p:spPr>
          <a:xfrm>
            <a:off x="0" y="480366"/>
            <a:ext cx="12192000" cy="6179341"/>
          </a:xfrm>
          <a:prstGeom prst="rect">
            <a:avLst/>
          </a:prstGeom>
        </p:spPr>
      </p:pic>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141</a:t>
            </a:fld>
            <a:endParaRPr lang="en-US"/>
          </a:p>
        </p:txBody>
      </p:sp>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flipV="1">
            <a:off x="2229730" y="2160727"/>
            <a:ext cx="5642683" cy="5610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2098198" y="3244586"/>
            <a:ext cx="6218388" cy="21694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8014835" y="2417724"/>
            <a:ext cx="301751" cy="602494"/>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10039398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142</a:t>
            </a:fld>
            <a:endParaRPr lang="en-US"/>
          </a:p>
        </p:txBody>
      </p:sp>
      <p:pic>
        <p:nvPicPr>
          <p:cNvPr id="6" name="Picture 5">
            <a:extLst>
              <a:ext uri="{FF2B5EF4-FFF2-40B4-BE49-F238E27FC236}">
                <a16:creationId xmlns:a16="http://schemas.microsoft.com/office/drawing/2014/main" id="{673B20A4-E926-4FF5-800A-ED82290E211D}"/>
              </a:ext>
            </a:extLst>
          </p:cNvPr>
          <p:cNvPicPr>
            <a:picLocks noChangeAspect="1"/>
          </p:cNvPicPr>
          <p:nvPr/>
        </p:nvPicPr>
        <p:blipFill rotWithShape="1">
          <a:blip r:embed="rId2"/>
          <a:srcRect t="11467" b="7315"/>
          <a:stretch/>
        </p:blipFill>
        <p:spPr>
          <a:xfrm>
            <a:off x="0" y="1288032"/>
            <a:ext cx="12192000" cy="5569968"/>
          </a:xfrm>
          <a:prstGeom prst="rect">
            <a:avLst/>
          </a:prstGeom>
        </p:spPr>
      </p:pic>
    </p:spTree>
    <p:extLst>
      <p:ext uri="{BB962C8B-B14F-4D97-AF65-F5344CB8AC3E}">
        <p14:creationId xmlns:p14="http://schemas.microsoft.com/office/powerpoint/2010/main" val="410196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3" name="Content Placeholder 2">
            <a:extLst>
              <a:ext uri="{FF2B5EF4-FFF2-40B4-BE49-F238E27FC236}">
                <a16:creationId xmlns:a16="http://schemas.microsoft.com/office/drawing/2014/main" id="{F59FB912-0B16-49F3-856D-60525812A78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143</a:t>
            </a:fld>
            <a:endParaRPr lang="en-US"/>
          </a:p>
        </p:txBody>
      </p:sp>
      <p:pic>
        <p:nvPicPr>
          <p:cNvPr id="6" name="Picture 5">
            <a:extLst>
              <a:ext uri="{FF2B5EF4-FFF2-40B4-BE49-F238E27FC236}">
                <a16:creationId xmlns:a16="http://schemas.microsoft.com/office/drawing/2014/main" id="{21AA6F45-841D-4CFA-B5ED-39EE92B68DD4}"/>
              </a:ext>
            </a:extLst>
          </p:cNvPr>
          <p:cNvPicPr>
            <a:picLocks noChangeAspect="1"/>
          </p:cNvPicPr>
          <p:nvPr/>
        </p:nvPicPr>
        <p:blipFill rotWithShape="1">
          <a:blip r:embed="rId2"/>
          <a:srcRect t="4533" r="9250" b="25733"/>
          <a:stretch/>
        </p:blipFill>
        <p:spPr>
          <a:xfrm>
            <a:off x="-9144" y="1208868"/>
            <a:ext cx="12185473" cy="5266944"/>
          </a:xfrm>
          <a:prstGeom prst="rect">
            <a:avLst/>
          </a:prstGeom>
        </p:spPr>
      </p:pic>
      <p:sp>
        <p:nvSpPr>
          <p:cNvPr id="7" name="Rectangle: Rounded Corners 6">
            <a:extLst>
              <a:ext uri="{FF2B5EF4-FFF2-40B4-BE49-F238E27FC236}">
                <a16:creationId xmlns:a16="http://schemas.microsoft.com/office/drawing/2014/main" id="{5286E2A4-5D7C-4C82-A1C4-0FF9BEBC96ED}"/>
              </a:ext>
            </a:extLst>
          </p:cNvPr>
          <p:cNvSpPr/>
          <p:nvPr/>
        </p:nvSpPr>
        <p:spPr>
          <a:xfrm>
            <a:off x="3813048" y="3172969"/>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502090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062CB6-87AD-4986-8D77-56B444B42BF5}"/>
              </a:ext>
            </a:extLst>
          </p:cNvPr>
          <p:cNvPicPr>
            <a:picLocks noChangeAspect="1"/>
          </p:cNvPicPr>
          <p:nvPr/>
        </p:nvPicPr>
        <p:blipFill rotWithShape="1">
          <a:blip r:embed="rId2"/>
          <a:srcRect l="10173" t="8134" r="13001" b="5733"/>
          <a:stretch/>
        </p:blipFill>
        <p:spPr>
          <a:xfrm>
            <a:off x="54864" y="292608"/>
            <a:ext cx="10366952" cy="6537960"/>
          </a:xfrm>
          <a:prstGeom prst="rect">
            <a:avLst/>
          </a:prstGeom>
          <a:ln w="381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375834" y="527107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144</a:t>
            </a:fld>
            <a:endParaRPr lang="en-US"/>
          </a:p>
        </p:txBody>
      </p:sp>
      <p:pic>
        <p:nvPicPr>
          <p:cNvPr id="7" name="Picture 6">
            <a:extLst>
              <a:ext uri="{FF2B5EF4-FFF2-40B4-BE49-F238E27FC236}">
                <a16:creationId xmlns:a16="http://schemas.microsoft.com/office/drawing/2014/main" id="{4BC92E07-FB8C-4A00-8C03-8CC2C81BF8C3}"/>
              </a:ext>
            </a:extLst>
          </p:cNvPr>
          <p:cNvPicPr>
            <a:picLocks noChangeAspect="1"/>
          </p:cNvPicPr>
          <p:nvPr/>
        </p:nvPicPr>
        <p:blipFill>
          <a:blip r:embed="rId3"/>
          <a:stretch>
            <a:fillRect/>
          </a:stretch>
        </p:blipFill>
        <p:spPr>
          <a:xfrm>
            <a:off x="4251960" y="4145984"/>
            <a:ext cx="7940040" cy="2030979"/>
          </a:xfrm>
          <a:prstGeom prst="rect">
            <a:avLst/>
          </a:prstGeom>
          <a:solidFill>
            <a:schemeClr val="bg1"/>
          </a:solidFill>
          <a:ln w="41275">
            <a:solidFill>
              <a:srgbClr val="FF0000"/>
            </a:solidFill>
          </a:ln>
        </p:spPr>
      </p:pic>
      <p:cxnSp>
        <p:nvCxnSpPr>
          <p:cNvPr id="9" name="Straight Arrow Connector 8">
            <a:extLst>
              <a:ext uri="{FF2B5EF4-FFF2-40B4-BE49-F238E27FC236}">
                <a16:creationId xmlns:a16="http://schemas.microsoft.com/office/drawing/2014/main" id="{1B66C862-9EFD-4544-97E5-EE4F180480D2}"/>
              </a:ext>
            </a:extLst>
          </p:cNvPr>
          <p:cNvCxnSpPr>
            <a:cxnSpLocks/>
            <a:endCxn id="2" idx="3"/>
          </p:cNvCxnSpPr>
          <p:nvPr/>
        </p:nvCxnSpPr>
        <p:spPr>
          <a:xfrm flipH="1">
            <a:off x="2478024" y="4145984"/>
            <a:ext cx="1773936" cy="1532313"/>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2505456" y="5976270"/>
            <a:ext cx="1719072" cy="200694"/>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925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145</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27650600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landingpage.blade.php</a:t>
            </a:r>
          </a:p>
        </p:txBody>
      </p:sp>
      <p:sp>
        <p:nvSpPr>
          <p:cNvPr id="3" name="Content Placeholder 2">
            <a:extLst>
              <a:ext uri="{FF2B5EF4-FFF2-40B4-BE49-F238E27FC236}">
                <a16:creationId xmlns:a16="http://schemas.microsoft.com/office/drawing/2014/main" id="{B97484A0-A534-4C91-A158-E3EDFB899E6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146</a:t>
            </a:fld>
            <a:endParaRPr lang="en-US"/>
          </a:p>
        </p:txBody>
      </p:sp>
      <p:pic>
        <p:nvPicPr>
          <p:cNvPr id="6" name="Picture 5">
            <a:extLst>
              <a:ext uri="{FF2B5EF4-FFF2-40B4-BE49-F238E27FC236}">
                <a16:creationId xmlns:a16="http://schemas.microsoft.com/office/drawing/2014/main" id="{34AC7EDC-19A5-4399-BA07-69C5916E36F9}"/>
              </a:ext>
            </a:extLst>
          </p:cNvPr>
          <p:cNvPicPr>
            <a:picLocks noChangeAspect="1"/>
          </p:cNvPicPr>
          <p:nvPr/>
        </p:nvPicPr>
        <p:blipFill>
          <a:blip r:embed="rId2"/>
          <a:stretch>
            <a:fillRect/>
          </a:stretch>
        </p:blipFill>
        <p:spPr>
          <a:xfrm>
            <a:off x="1965960" y="1105852"/>
            <a:ext cx="10226040" cy="5752148"/>
          </a:xfrm>
          <a:prstGeom prst="rect">
            <a:avLst/>
          </a:prstGeom>
        </p:spPr>
      </p:pic>
    </p:spTree>
    <p:extLst>
      <p:ext uri="{BB962C8B-B14F-4D97-AF65-F5344CB8AC3E}">
        <p14:creationId xmlns:p14="http://schemas.microsoft.com/office/powerpoint/2010/main" val="11478494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DF9-909F-4EC1-A1FF-AE20B5386536}"/>
              </a:ext>
            </a:extLst>
          </p:cNvPr>
          <p:cNvSpPr>
            <a:spLocks noGrp="1"/>
          </p:cNvSpPr>
          <p:nvPr>
            <p:ph type="title"/>
          </p:nvPr>
        </p:nvSpPr>
        <p:spPr/>
        <p:txBody>
          <a:bodyPr/>
          <a:lstStyle/>
          <a:p>
            <a:r>
              <a:rPr lang="en-MY" dirty="0"/>
              <a:t>route/web.php</a:t>
            </a:r>
          </a:p>
        </p:txBody>
      </p:sp>
      <p:sp>
        <p:nvSpPr>
          <p:cNvPr id="3" name="Content Placeholder 2">
            <a:extLst>
              <a:ext uri="{FF2B5EF4-FFF2-40B4-BE49-F238E27FC236}">
                <a16:creationId xmlns:a16="http://schemas.microsoft.com/office/drawing/2014/main" id="{71C4F6F8-B383-4065-94A7-D9934465C91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64AA87A-D31F-47CF-AD7A-58631B3E8C1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6CCD1B-18B7-4CA4-B4A8-05830C180F2E}"/>
              </a:ext>
            </a:extLst>
          </p:cNvPr>
          <p:cNvSpPr>
            <a:spLocks noGrp="1"/>
          </p:cNvSpPr>
          <p:nvPr>
            <p:ph type="sldNum" sz="quarter" idx="12"/>
          </p:nvPr>
        </p:nvSpPr>
        <p:spPr/>
        <p:txBody>
          <a:bodyPr/>
          <a:lstStyle/>
          <a:p>
            <a:fld id="{9860EDB8-5305-433F-BE41-D7A86D811DB3}" type="slidenum">
              <a:rPr lang="en-US" smtClean="0"/>
              <a:pPr/>
              <a:t>147</a:t>
            </a:fld>
            <a:endParaRPr lang="en-US"/>
          </a:p>
        </p:txBody>
      </p:sp>
      <p:pic>
        <p:nvPicPr>
          <p:cNvPr id="6" name="Picture 5">
            <a:extLst>
              <a:ext uri="{FF2B5EF4-FFF2-40B4-BE49-F238E27FC236}">
                <a16:creationId xmlns:a16="http://schemas.microsoft.com/office/drawing/2014/main" id="{497260D1-BD62-47C1-8BD6-34989425AEEC}"/>
              </a:ext>
            </a:extLst>
          </p:cNvPr>
          <p:cNvPicPr>
            <a:picLocks noChangeAspect="1"/>
          </p:cNvPicPr>
          <p:nvPr/>
        </p:nvPicPr>
        <p:blipFill rotWithShape="1">
          <a:blip r:embed="rId2"/>
          <a:srcRect t="34267" b="29867"/>
          <a:stretch/>
        </p:blipFill>
        <p:spPr>
          <a:xfrm>
            <a:off x="0" y="2350008"/>
            <a:ext cx="12192000" cy="2459736"/>
          </a:xfrm>
          <a:prstGeom prst="rect">
            <a:avLst/>
          </a:prstGeom>
        </p:spPr>
      </p:pic>
    </p:spTree>
    <p:extLst>
      <p:ext uri="{BB962C8B-B14F-4D97-AF65-F5344CB8AC3E}">
        <p14:creationId xmlns:p14="http://schemas.microsoft.com/office/powerpoint/2010/main" val="2237228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a:t>
            </a:r>
            <a:r>
              <a:rPr lang="en-MY" b="1"/>
              <a:t>/lara8</a:t>
            </a:r>
            <a:endParaRPr lang="en-MY" b="1" dirty="0"/>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148</a:t>
            </a:fld>
            <a:endParaRPr lang="en-US"/>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pic>
        <p:nvPicPr>
          <p:cNvPr id="8" name="Picture 7">
            <a:extLst>
              <a:ext uri="{FF2B5EF4-FFF2-40B4-BE49-F238E27FC236}">
                <a16:creationId xmlns:a16="http://schemas.microsoft.com/office/drawing/2014/main" id="{7B0A2A3C-8744-4A09-BDCB-594E1696AF7F}"/>
              </a:ext>
            </a:extLst>
          </p:cNvPr>
          <p:cNvPicPr>
            <a:picLocks noChangeAspect="1"/>
          </p:cNvPicPr>
          <p:nvPr/>
        </p:nvPicPr>
        <p:blipFill rotWithShape="1">
          <a:blip r:embed="rId2"/>
          <a:srcRect b="18052"/>
          <a:stretch/>
        </p:blipFill>
        <p:spPr>
          <a:xfrm>
            <a:off x="2989250" y="1191272"/>
            <a:ext cx="9109099" cy="56200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8306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t19</a:t>
            </a:r>
            <a:r>
              <a:rPr lang="en-MY" sz="3200" b="1" dirty="0">
                <a:solidFill>
                  <a:schemeClr val="bg1"/>
                </a:solidFill>
              </a:rPr>
              <a:t> </a:t>
            </a:r>
            <a:br>
              <a:rPr lang="en-MY" sz="3200" b="1" dirty="0">
                <a:solidFill>
                  <a:schemeClr val="bg1"/>
                </a:solidFill>
              </a:rPr>
            </a:br>
            <a:r>
              <a:rPr lang="en-MY" sz="3200" b="1" dirty="0">
                <a:solidFill>
                  <a:schemeClr val="bg1"/>
                </a:solidFill>
              </a:rPr>
              <a:t>Apply Bootstrap </a:t>
            </a:r>
            <a:br>
              <a:rPr lang="en-MY" sz="3200" b="1" dirty="0">
                <a:solidFill>
                  <a:schemeClr val="bg1"/>
                </a:solidFill>
              </a:rPr>
            </a:br>
            <a:r>
              <a:rPr lang="en-MY" sz="3200" b="1" dirty="0">
                <a:solidFill>
                  <a:schemeClr val="bg1"/>
                </a:solidFill>
              </a:rPr>
              <a:t>on Admin Dashboard</a:t>
            </a:r>
            <a:br>
              <a:rPr lang="en-MY" sz="4000" b="1" dirty="0">
                <a:solidFill>
                  <a:schemeClr val="bg1"/>
                </a:solidFill>
              </a:rPr>
            </a:br>
            <a:r>
              <a:rPr lang="en-MY" sz="4000" b="1" dirty="0">
                <a:solidFill>
                  <a:schemeClr val="bg1"/>
                </a:solidFill>
              </a:rPr>
              <a:t>(Pasang layout Bootstrap baru </a:t>
            </a:r>
            <a:br>
              <a:rPr lang="en-MY" sz="4000" b="1" dirty="0">
                <a:solidFill>
                  <a:schemeClr val="bg1"/>
                </a:solidFill>
              </a:rPr>
            </a:br>
            <a:r>
              <a:rPr lang="en-MY" sz="4000" b="1" dirty="0">
                <a:solidFill>
                  <a:schemeClr val="bg1"/>
                </a:solidFill>
              </a:rPr>
              <a:t>pada Panel Admin)</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spTree>
    <p:extLst>
      <p:ext uri="{BB962C8B-B14F-4D97-AF65-F5344CB8AC3E}">
        <p14:creationId xmlns:p14="http://schemas.microsoft.com/office/powerpoint/2010/main" val="22392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1490689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150</a:t>
            </a:fld>
            <a:endParaRPr lang="en-US"/>
          </a:p>
        </p:txBody>
      </p:sp>
      <p:pic>
        <p:nvPicPr>
          <p:cNvPr id="7" name="Picture 6">
            <a:extLst>
              <a:ext uri="{FF2B5EF4-FFF2-40B4-BE49-F238E27FC236}">
                <a16:creationId xmlns:a16="http://schemas.microsoft.com/office/drawing/2014/main" id="{975541EE-4020-45B3-A1E2-FFF499EEE541}"/>
              </a:ext>
            </a:extLst>
          </p:cNvPr>
          <p:cNvPicPr>
            <a:picLocks noChangeAspect="1"/>
          </p:cNvPicPr>
          <p:nvPr/>
        </p:nvPicPr>
        <p:blipFill rotWithShape="1">
          <a:blip r:embed="rId2"/>
          <a:srcRect t="-904" b="5537"/>
          <a:stretch/>
        </p:blipFill>
        <p:spPr>
          <a:xfrm>
            <a:off x="1239864" y="1208868"/>
            <a:ext cx="10665417" cy="5594888"/>
          </a:xfrm>
          <a:prstGeom prst="rect">
            <a:avLst/>
          </a:prstGeom>
          <a:ln w="25400">
            <a:solidFill>
              <a:schemeClr val="accent1"/>
            </a:solidFill>
          </a:ln>
        </p:spPr>
      </p:pic>
    </p:spTree>
    <p:extLst>
      <p:ext uri="{BB962C8B-B14F-4D97-AF65-F5344CB8AC3E}">
        <p14:creationId xmlns:p14="http://schemas.microsoft.com/office/powerpoint/2010/main" val="38706300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10/29/2021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151</a:t>
            </a:fld>
            <a:endParaRPr lang="en-US" dirty="0"/>
          </a:p>
        </p:txBody>
      </p:sp>
    </p:spTree>
    <p:extLst>
      <p:ext uri="{BB962C8B-B14F-4D97-AF65-F5344CB8AC3E}">
        <p14:creationId xmlns:p14="http://schemas.microsoft.com/office/powerpoint/2010/main" val="39088912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152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1720039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a:t>
            </a:r>
            <a:br>
              <a:rPr lang="en-MY" dirty="0"/>
            </a:br>
            <a:r>
              <a:rPr lang="en-MY" dirty="0"/>
              <a:t>https://startbootstrap.com/themes/sb-admin-2/</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153</a:t>
            </a:fld>
            <a:endParaRPr lang="en-US"/>
          </a:p>
        </p:txBody>
      </p:sp>
      <p:pic>
        <p:nvPicPr>
          <p:cNvPr id="3" name="Picture 2">
            <a:extLst>
              <a:ext uri="{FF2B5EF4-FFF2-40B4-BE49-F238E27FC236}">
                <a16:creationId xmlns:a16="http://schemas.microsoft.com/office/drawing/2014/main" id="{EF9D35DD-5D1F-418F-8341-1FDE2992AFEA}"/>
              </a:ext>
            </a:extLst>
          </p:cNvPr>
          <p:cNvPicPr>
            <a:picLocks noChangeAspect="1"/>
          </p:cNvPicPr>
          <p:nvPr/>
        </p:nvPicPr>
        <p:blipFill rotWithShape="1">
          <a:blip r:embed="rId2"/>
          <a:srcRect l="10996" t="13899" r="12606" b="10735"/>
          <a:stretch/>
        </p:blipFill>
        <p:spPr>
          <a:xfrm>
            <a:off x="1297253" y="1263112"/>
            <a:ext cx="9719459" cy="5393410"/>
          </a:xfrm>
          <a:prstGeom prst="rect">
            <a:avLst/>
          </a:prstGeom>
        </p:spPr>
      </p:pic>
    </p:spTree>
    <p:extLst>
      <p:ext uri="{BB962C8B-B14F-4D97-AF65-F5344CB8AC3E}">
        <p14:creationId xmlns:p14="http://schemas.microsoft.com/office/powerpoint/2010/main" val="20195414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02686-F668-40A3-BD5F-4308E7E4FD77}"/>
              </a:ext>
            </a:extLst>
          </p:cNvPr>
          <p:cNvPicPr>
            <a:picLocks noChangeAspect="1"/>
          </p:cNvPicPr>
          <p:nvPr/>
        </p:nvPicPr>
        <p:blipFill rotWithShape="1">
          <a:blip r:embed="rId2"/>
          <a:srcRect l="17161" r="10382" b="5085"/>
          <a:stretch/>
        </p:blipFill>
        <p:spPr>
          <a:xfrm>
            <a:off x="3215897" y="294468"/>
            <a:ext cx="8834035" cy="6509288"/>
          </a:xfrm>
          <a:prstGeom prst="rect">
            <a:avLst/>
          </a:prstGeom>
        </p:spPr>
      </p:pic>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154</a:t>
            </a:fld>
            <a:endParaRPr lang="en-US"/>
          </a:p>
        </p:txBody>
      </p:sp>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a:t>
            </a:r>
            <a:br>
              <a:rPr lang="en-MY" dirty="0"/>
            </a:br>
            <a:r>
              <a:rPr lang="en-MY" dirty="0"/>
              <a:t>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flipV="1">
            <a:off x="6867145" y="2231756"/>
            <a:ext cx="2695309" cy="5087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5579390" y="3976401"/>
            <a:ext cx="4527160" cy="16339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9715500" y="2329056"/>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9630227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C093-FFEB-446B-A37A-2C7F31473DBC}"/>
              </a:ext>
            </a:extLst>
          </p:cNvPr>
          <p:cNvSpPr>
            <a:spLocks noGrp="1"/>
          </p:cNvSpPr>
          <p:nvPr>
            <p:ph type="title"/>
          </p:nvPr>
        </p:nvSpPr>
        <p:spPr/>
        <p:txBody>
          <a:bodyPr/>
          <a:lstStyle/>
          <a:p>
            <a:r>
              <a:rPr lang="en-MY" dirty="0"/>
              <a:t>First time display the new template</a:t>
            </a:r>
          </a:p>
        </p:txBody>
      </p:sp>
      <p:sp>
        <p:nvSpPr>
          <p:cNvPr id="3" name="Content Placeholder 2">
            <a:extLst>
              <a:ext uri="{FF2B5EF4-FFF2-40B4-BE49-F238E27FC236}">
                <a16:creationId xmlns:a16="http://schemas.microsoft.com/office/drawing/2014/main" id="{E733E15E-C277-4556-91E5-623FF9EA075E}"/>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8AC6D421-75C8-4CB9-BC23-731B7EFF02A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FC72F03-FCBB-46E6-A174-6DEF0DC2330B}"/>
              </a:ext>
            </a:extLst>
          </p:cNvPr>
          <p:cNvSpPr>
            <a:spLocks noGrp="1"/>
          </p:cNvSpPr>
          <p:nvPr>
            <p:ph type="sldNum" sz="quarter" idx="12"/>
          </p:nvPr>
        </p:nvSpPr>
        <p:spPr/>
        <p:txBody>
          <a:bodyPr/>
          <a:lstStyle/>
          <a:p>
            <a:fld id="{9860EDB8-5305-433F-BE41-D7A86D811DB3}" type="slidenum">
              <a:rPr lang="en-US" smtClean="0"/>
              <a:pPr/>
              <a:t>155</a:t>
            </a:fld>
            <a:endParaRPr lang="en-US"/>
          </a:p>
        </p:txBody>
      </p:sp>
      <p:pic>
        <p:nvPicPr>
          <p:cNvPr id="6" name="Picture 5">
            <a:extLst>
              <a:ext uri="{FF2B5EF4-FFF2-40B4-BE49-F238E27FC236}">
                <a16:creationId xmlns:a16="http://schemas.microsoft.com/office/drawing/2014/main" id="{588344D9-1EE6-4AB7-8E95-FA6F65578949}"/>
              </a:ext>
            </a:extLst>
          </p:cNvPr>
          <p:cNvPicPr>
            <a:picLocks noChangeAspect="1"/>
          </p:cNvPicPr>
          <p:nvPr/>
        </p:nvPicPr>
        <p:blipFill rotWithShape="1">
          <a:blip r:embed="rId2"/>
          <a:srcRect t="9931" b="12091"/>
          <a:stretch/>
        </p:blipFill>
        <p:spPr>
          <a:xfrm>
            <a:off x="0" y="1510195"/>
            <a:ext cx="12192000" cy="5347805"/>
          </a:xfrm>
          <a:prstGeom prst="rect">
            <a:avLst/>
          </a:prstGeom>
        </p:spPr>
      </p:pic>
    </p:spTree>
    <p:extLst>
      <p:ext uri="{BB962C8B-B14F-4D97-AF65-F5344CB8AC3E}">
        <p14:creationId xmlns:p14="http://schemas.microsoft.com/office/powerpoint/2010/main" val="27519960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156</a:t>
            </a:fld>
            <a:endParaRPr lang="en-US"/>
          </a:p>
        </p:txBody>
      </p:sp>
      <p:pic>
        <p:nvPicPr>
          <p:cNvPr id="7" name="Picture 6">
            <a:extLst>
              <a:ext uri="{FF2B5EF4-FFF2-40B4-BE49-F238E27FC236}">
                <a16:creationId xmlns:a16="http://schemas.microsoft.com/office/drawing/2014/main" id="{87D3E9E4-60F5-46AC-8D95-A814560A2A33}"/>
              </a:ext>
            </a:extLst>
          </p:cNvPr>
          <p:cNvPicPr>
            <a:picLocks noChangeAspect="1"/>
          </p:cNvPicPr>
          <p:nvPr/>
        </p:nvPicPr>
        <p:blipFill rotWithShape="1">
          <a:blip r:embed="rId2"/>
          <a:srcRect t="5085" r="4343" b="18982"/>
          <a:stretch/>
        </p:blipFill>
        <p:spPr>
          <a:xfrm>
            <a:off x="264762" y="1148922"/>
            <a:ext cx="11796729" cy="5267376"/>
          </a:xfrm>
          <a:prstGeom prst="rect">
            <a:avLst/>
          </a:prstGeom>
        </p:spPr>
      </p:pic>
    </p:spTree>
    <p:extLst>
      <p:ext uri="{BB962C8B-B14F-4D97-AF65-F5344CB8AC3E}">
        <p14:creationId xmlns:p14="http://schemas.microsoft.com/office/powerpoint/2010/main" val="20911621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0ECFC7-7EB1-4960-A2EC-8F54A5FD80CB}"/>
              </a:ext>
            </a:extLst>
          </p:cNvPr>
          <p:cNvPicPr>
            <a:picLocks noChangeAspect="1"/>
          </p:cNvPicPr>
          <p:nvPr/>
        </p:nvPicPr>
        <p:blipFill rotWithShape="1">
          <a:blip r:embed="rId2"/>
          <a:srcRect t="5085" r="10127" b="19434"/>
          <a:stretch/>
        </p:blipFill>
        <p:spPr>
          <a:xfrm>
            <a:off x="500466" y="1517440"/>
            <a:ext cx="10957302" cy="5176434"/>
          </a:xfrm>
          <a:prstGeom prst="rect">
            <a:avLst/>
          </a:prstGeom>
        </p:spPr>
      </p:pic>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157</a:t>
            </a:fld>
            <a:endParaRPr lang="en-US"/>
          </a:p>
        </p:txBody>
      </p:sp>
      <p:sp>
        <p:nvSpPr>
          <p:cNvPr id="7" name="Rectangle: Rounded Corners 6">
            <a:extLst>
              <a:ext uri="{FF2B5EF4-FFF2-40B4-BE49-F238E27FC236}">
                <a16:creationId xmlns:a16="http://schemas.microsoft.com/office/drawing/2014/main" id="{5286E2A4-5D7C-4C82-A1C4-0FF9BEBC96ED}"/>
              </a:ext>
            </a:extLst>
          </p:cNvPr>
          <p:cNvSpPr/>
          <p:nvPr/>
        </p:nvSpPr>
        <p:spPr>
          <a:xfrm>
            <a:off x="4487224" y="3963382"/>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27049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7E8A0-0980-4B1D-8D60-2B80439D05C2}"/>
              </a:ext>
            </a:extLst>
          </p:cNvPr>
          <p:cNvPicPr>
            <a:picLocks noChangeAspect="1"/>
          </p:cNvPicPr>
          <p:nvPr/>
        </p:nvPicPr>
        <p:blipFill rotWithShape="1">
          <a:blip r:embed="rId2"/>
          <a:srcRect b="4533"/>
          <a:stretch/>
        </p:blipFill>
        <p:spPr>
          <a:xfrm>
            <a:off x="448056" y="1184934"/>
            <a:ext cx="10564368" cy="5673066"/>
          </a:xfrm>
          <a:prstGeom prst="rect">
            <a:avLst/>
          </a:prstGeom>
          <a:ln w="254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2546010" y="269489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158</a:t>
            </a:fld>
            <a:endParaRPr lang="en-US"/>
          </a:p>
        </p:txBody>
      </p:sp>
      <p:cxnSp>
        <p:nvCxnSpPr>
          <p:cNvPr id="9" name="Straight Arrow Connector 8">
            <a:extLst>
              <a:ext uri="{FF2B5EF4-FFF2-40B4-BE49-F238E27FC236}">
                <a16:creationId xmlns:a16="http://schemas.microsoft.com/office/drawing/2014/main" id="{1B66C862-9EFD-4544-97E5-EE4F180480D2}"/>
              </a:ext>
            </a:extLst>
          </p:cNvPr>
          <p:cNvCxnSpPr>
            <a:cxnSpLocks/>
          </p:cNvCxnSpPr>
          <p:nvPr/>
        </p:nvCxnSpPr>
        <p:spPr>
          <a:xfrm flipH="1">
            <a:off x="4507992" y="2906371"/>
            <a:ext cx="959358" cy="184675"/>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4443984" y="3539906"/>
            <a:ext cx="1023366" cy="2490078"/>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9D5DB82-E77D-414D-A6B3-F3313A24C011}"/>
              </a:ext>
            </a:extLst>
          </p:cNvPr>
          <p:cNvSpPr txBox="1">
            <a:spLocks/>
          </p:cNvSpPr>
          <p:nvPr/>
        </p:nvSpPr>
        <p:spPr>
          <a:xfrm>
            <a:off x="604434" y="0"/>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MY"/>
              <a:t>@yield( )</a:t>
            </a:r>
            <a:endParaRPr lang="en-MY" dirty="0"/>
          </a:p>
        </p:txBody>
      </p:sp>
      <p:pic>
        <p:nvPicPr>
          <p:cNvPr id="8" name="Picture 7">
            <a:extLst>
              <a:ext uri="{FF2B5EF4-FFF2-40B4-BE49-F238E27FC236}">
                <a16:creationId xmlns:a16="http://schemas.microsoft.com/office/drawing/2014/main" id="{F7AC1F6E-0743-4316-A0E3-7FEF0797F457}"/>
              </a:ext>
            </a:extLst>
          </p:cNvPr>
          <p:cNvPicPr>
            <a:picLocks noChangeAspect="1"/>
          </p:cNvPicPr>
          <p:nvPr/>
        </p:nvPicPr>
        <p:blipFill>
          <a:blip r:embed="rId3"/>
          <a:stretch>
            <a:fillRect/>
          </a:stretch>
        </p:blipFill>
        <p:spPr>
          <a:xfrm>
            <a:off x="5467350" y="2886734"/>
            <a:ext cx="6724650" cy="3143250"/>
          </a:xfrm>
          <a:prstGeom prst="rect">
            <a:avLst/>
          </a:prstGeom>
          <a:ln w="38100">
            <a:solidFill>
              <a:srgbClr val="FF0000"/>
            </a:solidFill>
          </a:ln>
        </p:spPr>
      </p:pic>
    </p:spTree>
    <p:extLst>
      <p:ext uri="{BB962C8B-B14F-4D97-AF65-F5344CB8AC3E}">
        <p14:creationId xmlns:p14="http://schemas.microsoft.com/office/powerpoint/2010/main" val="2655885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159</a:t>
            </a:fld>
            <a:endParaRPr lang="en-US"/>
          </a:p>
        </p:txBody>
      </p:sp>
      <p:pic>
        <p:nvPicPr>
          <p:cNvPr id="7" name="Picture 6">
            <a:extLst>
              <a:ext uri="{FF2B5EF4-FFF2-40B4-BE49-F238E27FC236}">
                <a16:creationId xmlns:a16="http://schemas.microsoft.com/office/drawing/2014/main" id="{23615ED4-6C59-466E-BD11-17E487E830F5}"/>
              </a:ext>
            </a:extLst>
          </p:cNvPr>
          <p:cNvPicPr>
            <a:picLocks noChangeAspect="1"/>
          </p:cNvPicPr>
          <p:nvPr/>
        </p:nvPicPr>
        <p:blipFill rotWithShape="1">
          <a:blip r:embed="rId2"/>
          <a:srcRect t="-904" b="5537"/>
          <a:stretch/>
        </p:blipFill>
        <p:spPr>
          <a:xfrm>
            <a:off x="838200" y="1263112"/>
            <a:ext cx="10665417" cy="5594888"/>
          </a:xfrm>
          <a:prstGeom prst="rect">
            <a:avLst/>
          </a:prstGeom>
          <a:ln w="25400">
            <a:solidFill>
              <a:schemeClr val="accent1"/>
            </a:solidFill>
          </a:ln>
        </p:spPr>
      </p:pic>
    </p:spTree>
    <p:extLst>
      <p:ext uri="{BB962C8B-B14F-4D97-AF65-F5344CB8AC3E}">
        <p14:creationId xmlns:p14="http://schemas.microsoft.com/office/powerpoint/2010/main" val="3081373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342235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index.blade.php</a:t>
            </a:r>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160</a:t>
            </a:fld>
            <a:endParaRPr lang="en-US"/>
          </a:p>
        </p:txBody>
      </p:sp>
      <p:pic>
        <p:nvPicPr>
          <p:cNvPr id="7" name="Picture 6">
            <a:extLst>
              <a:ext uri="{FF2B5EF4-FFF2-40B4-BE49-F238E27FC236}">
                <a16:creationId xmlns:a16="http://schemas.microsoft.com/office/drawing/2014/main" id="{B1EA5E40-2E99-466B-8B2E-B5280CBB2806}"/>
              </a:ext>
            </a:extLst>
          </p:cNvPr>
          <p:cNvPicPr>
            <a:picLocks noChangeAspect="1"/>
          </p:cNvPicPr>
          <p:nvPr/>
        </p:nvPicPr>
        <p:blipFill rotWithShape="1">
          <a:blip r:embed="rId2"/>
          <a:srcRect r="5725" b="16667"/>
          <a:stretch/>
        </p:blipFill>
        <p:spPr>
          <a:xfrm>
            <a:off x="697992" y="1143000"/>
            <a:ext cx="11494008" cy="5715000"/>
          </a:xfrm>
          <a:prstGeom prst="rect">
            <a:avLst/>
          </a:prstGeom>
        </p:spPr>
      </p:pic>
    </p:spTree>
    <p:extLst>
      <p:ext uri="{BB962C8B-B14F-4D97-AF65-F5344CB8AC3E}">
        <p14:creationId xmlns:p14="http://schemas.microsoft.com/office/powerpoint/2010/main" val="17055476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161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4880541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9B2E59-8BC7-4E31-B66F-97A636566E14}"/>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a:extLst>
              <a:ext uri="{FF2B5EF4-FFF2-40B4-BE49-F238E27FC236}">
                <a16:creationId xmlns:a16="http://schemas.microsoft.com/office/drawing/2014/main" id="{A6E97EC0-AD81-4634-BB83-3E1F993A625D}"/>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9" name="Picture 8">
            <a:extLst>
              <a:ext uri="{FF2B5EF4-FFF2-40B4-BE49-F238E27FC236}">
                <a16:creationId xmlns:a16="http://schemas.microsoft.com/office/drawing/2014/main" id="{12B348AB-5EA5-4D77-A4B9-88BDFBAC533B}"/>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11" name="Title 1">
            <a:extLst>
              <a:ext uri="{FF2B5EF4-FFF2-40B4-BE49-F238E27FC236}">
                <a16:creationId xmlns:a16="http://schemas.microsoft.com/office/drawing/2014/main" id="{2489276D-0E51-4269-9A42-82D53CBECCA8}"/>
              </a:ext>
            </a:extLst>
          </p:cNvPr>
          <p:cNvSpPr txBox="1">
            <a:spLocks/>
          </p:cNvSpPr>
          <p:nvPr/>
        </p:nvSpPr>
        <p:spPr>
          <a:xfrm>
            <a:off x="3798304" y="3215897"/>
            <a:ext cx="5809826" cy="3004369"/>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MY" sz="5400" b="1" dirty="0">
                <a:solidFill>
                  <a:schemeClr val="bg1"/>
                </a:solidFill>
              </a:rPr>
              <a:t>Laravel t20</a:t>
            </a:r>
          </a:p>
          <a:p>
            <a:r>
              <a:rPr lang="en-MY" sz="4000" b="1" dirty="0">
                <a:solidFill>
                  <a:schemeClr val="bg1"/>
                </a:solidFill>
              </a:rPr>
              <a:t>Muat naik fail gambar</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09995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201BCD-71A0-4EC2-8480-23E15C46E60A}"/>
              </a:ext>
            </a:extLst>
          </p:cNvPr>
          <p:cNvPicPr>
            <a:picLocks noChangeAspect="1"/>
          </p:cNvPicPr>
          <p:nvPr/>
        </p:nvPicPr>
        <p:blipFill rotWithShape="1">
          <a:blip r:embed="rId2"/>
          <a:srcRect r="1737" b="8248"/>
          <a:stretch/>
        </p:blipFill>
        <p:spPr>
          <a:xfrm>
            <a:off x="113615" y="2110154"/>
            <a:ext cx="8084511" cy="4246198"/>
          </a:xfrm>
          <a:prstGeom prst="rect">
            <a:avLst/>
          </a:prstGeom>
          <a:ln w="22225">
            <a:solidFill>
              <a:schemeClr val="accent1"/>
            </a:solidFill>
          </a:ln>
        </p:spPr>
      </p:pic>
      <p:pic>
        <p:nvPicPr>
          <p:cNvPr id="12" name="Picture 11">
            <a:extLst>
              <a:ext uri="{FF2B5EF4-FFF2-40B4-BE49-F238E27FC236}">
                <a16:creationId xmlns:a16="http://schemas.microsoft.com/office/drawing/2014/main" id="{9ABBFAAB-0DC0-42A4-8F4E-B7D2FFD3E8B4}"/>
              </a:ext>
            </a:extLst>
          </p:cNvPr>
          <p:cNvPicPr>
            <a:picLocks noChangeAspect="1"/>
          </p:cNvPicPr>
          <p:nvPr/>
        </p:nvPicPr>
        <p:blipFill rotWithShape="1">
          <a:blip r:embed="rId3"/>
          <a:srcRect r="2246" b="9830"/>
          <a:stretch/>
        </p:blipFill>
        <p:spPr>
          <a:xfrm>
            <a:off x="3369160" y="160353"/>
            <a:ext cx="8744593" cy="4537182"/>
          </a:xfrm>
          <a:prstGeom prst="rect">
            <a:avLst/>
          </a:prstGeom>
          <a:ln w="22225">
            <a:solidFill>
              <a:schemeClr val="accent1"/>
            </a:solidFill>
          </a:ln>
        </p:spPr>
      </p:pic>
      <p:sp>
        <p:nvSpPr>
          <p:cNvPr id="2" name="Title 1">
            <a:extLst>
              <a:ext uri="{FF2B5EF4-FFF2-40B4-BE49-F238E27FC236}">
                <a16:creationId xmlns:a16="http://schemas.microsoft.com/office/drawing/2014/main" id="{EEBDB6AC-060C-461A-8AE1-BE51F9752FD0}"/>
              </a:ext>
            </a:extLst>
          </p:cNvPr>
          <p:cNvSpPr>
            <a:spLocks noGrp="1"/>
          </p:cNvSpPr>
          <p:nvPr>
            <p:ph type="title"/>
          </p:nvPr>
        </p:nvSpPr>
        <p:spPr>
          <a:xfrm>
            <a:off x="80075" y="107355"/>
            <a:ext cx="10749367" cy="1208868"/>
          </a:xfrm>
        </p:spPr>
        <p:txBody>
          <a:bodyPr/>
          <a:lstStyle/>
          <a:p>
            <a:r>
              <a:rPr lang="en-MY" dirty="0"/>
              <a:t>Upload </a:t>
            </a:r>
            <a:br>
              <a:rPr lang="en-MY" dirty="0"/>
            </a:br>
            <a:r>
              <a:rPr lang="en-MY" dirty="0"/>
              <a:t>image</a:t>
            </a:r>
          </a:p>
        </p:txBody>
      </p:sp>
      <p:sp>
        <p:nvSpPr>
          <p:cNvPr id="4" name="Footer Placeholder 3">
            <a:extLst>
              <a:ext uri="{FF2B5EF4-FFF2-40B4-BE49-F238E27FC236}">
                <a16:creationId xmlns:a16="http://schemas.microsoft.com/office/drawing/2014/main" id="{E9B66F27-15F5-40C0-8BAF-8638F33621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048EDA5-B37E-46E0-B6F4-D5E134B629EA}"/>
              </a:ext>
            </a:extLst>
          </p:cNvPr>
          <p:cNvSpPr>
            <a:spLocks noGrp="1"/>
          </p:cNvSpPr>
          <p:nvPr>
            <p:ph type="sldNum" sz="quarter" idx="12"/>
          </p:nvPr>
        </p:nvSpPr>
        <p:spPr/>
        <p:txBody>
          <a:bodyPr/>
          <a:lstStyle/>
          <a:p>
            <a:fld id="{9860EDB8-5305-433F-BE41-D7A86D811DB3}" type="slidenum">
              <a:rPr lang="en-US" smtClean="0"/>
              <a:pPr/>
              <a:t>163</a:t>
            </a:fld>
            <a:endParaRPr lang="en-US"/>
          </a:p>
        </p:txBody>
      </p:sp>
      <p:sp>
        <p:nvSpPr>
          <p:cNvPr id="8" name="Arrow: Down 7">
            <a:extLst>
              <a:ext uri="{FF2B5EF4-FFF2-40B4-BE49-F238E27FC236}">
                <a16:creationId xmlns:a16="http://schemas.microsoft.com/office/drawing/2014/main" id="{D371E7E7-BA93-4279-9336-2FB9E8DC4AC4}"/>
              </a:ext>
            </a:extLst>
          </p:cNvPr>
          <p:cNvSpPr/>
          <p:nvPr/>
        </p:nvSpPr>
        <p:spPr>
          <a:xfrm flipV="1">
            <a:off x="1039813" y="5514626"/>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Down 8">
            <a:extLst>
              <a:ext uri="{FF2B5EF4-FFF2-40B4-BE49-F238E27FC236}">
                <a16:creationId xmlns:a16="http://schemas.microsoft.com/office/drawing/2014/main" id="{CB5E9F9F-61EE-437B-8DD0-7394880E9DBA}"/>
              </a:ext>
            </a:extLst>
          </p:cNvPr>
          <p:cNvSpPr/>
          <p:nvPr/>
        </p:nvSpPr>
        <p:spPr>
          <a:xfrm rot="16200000" flipV="1">
            <a:off x="7366986" y="3055382"/>
            <a:ext cx="1420427" cy="1715079"/>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Content Placeholder 2">
            <a:extLst>
              <a:ext uri="{FF2B5EF4-FFF2-40B4-BE49-F238E27FC236}">
                <a16:creationId xmlns:a16="http://schemas.microsoft.com/office/drawing/2014/main" id="{B2827A19-63AB-4F37-A4FC-B1184C385BDD}"/>
              </a:ext>
            </a:extLst>
          </p:cNvPr>
          <p:cNvSpPr>
            <a:spLocks noGrp="1"/>
          </p:cNvSpPr>
          <p:nvPr>
            <p:ph idx="1"/>
          </p:nvPr>
        </p:nvSpPr>
        <p:spPr>
          <a:xfrm>
            <a:off x="2274945" y="5491466"/>
            <a:ext cx="4167753" cy="623997"/>
          </a:xfrm>
        </p:spPr>
        <p:txBody>
          <a:bodyPr>
            <a:normAutofit/>
          </a:bodyPr>
          <a:lstStyle/>
          <a:p>
            <a:r>
              <a:rPr lang="en-MY" sz="2000" b="1" dirty="0">
                <a:solidFill>
                  <a:srgbClr val="FF0000"/>
                </a:solidFill>
              </a:rPr>
              <a:t>Upload image</a:t>
            </a:r>
          </a:p>
        </p:txBody>
      </p:sp>
      <p:sp>
        <p:nvSpPr>
          <p:cNvPr id="10" name="Content Placeholder 2">
            <a:extLst>
              <a:ext uri="{FF2B5EF4-FFF2-40B4-BE49-F238E27FC236}">
                <a16:creationId xmlns:a16="http://schemas.microsoft.com/office/drawing/2014/main" id="{403D7E07-3179-426C-864E-6EF59419F433}"/>
              </a:ext>
            </a:extLst>
          </p:cNvPr>
          <p:cNvSpPr txBox="1">
            <a:spLocks/>
          </p:cNvSpPr>
          <p:nvPr/>
        </p:nvSpPr>
        <p:spPr>
          <a:xfrm>
            <a:off x="8296809" y="3117001"/>
            <a:ext cx="3185945"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Show uploaded image</a:t>
            </a:r>
          </a:p>
        </p:txBody>
      </p:sp>
    </p:spTree>
    <p:extLst>
      <p:ext uri="{BB962C8B-B14F-4D97-AF65-F5344CB8AC3E}">
        <p14:creationId xmlns:p14="http://schemas.microsoft.com/office/powerpoint/2010/main" val="34512683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10/29/2021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164</a:t>
            </a:fld>
            <a:endParaRPr lang="en-US" dirty="0"/>
          </a:p>
        </p:txBody>
      </p:sp>
    </p:spTree>
    <p:extLst>
      <p:ext uri="{BB962C8B-B14F-4D97-AF65-F5344CB8AC3E}">
        <p14:creationId xmlns:p14="http://schemas.microsoft.com/office/powerpoint/2010/main" val="14783712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165</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36241425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FB20-5061-4C08-ACB7-EF8C6CFD4E63}"/>
              </a:ext>
            </a:extLst>
          </p:cNvPr>
          <p:cNvSpPr>
            <a:spLocks noGrp="1"/>
          </p:cNvSpPr>
          <p:nvPr>
            <p:ph type="title"/>
          </p:nvPr>
        </p:nvSpPr>
        <p:spPr/>
        <p:txBody>
          <a:bodyPr/>
          <a:lstStyle/>
          <a:p>
            <a:r>
              <a:rPr lang="en-MY" dirty="0"/>
              <a:t>Add column to table trainings</a:t>
            </a:r>
          </a:p>
        </p:txBody>
      </p:sp>
      <p:sp>
        <p:nvSpPr>
          <p:cNvPr id="3" name="Content Placeholder 2">
            <a:extLst>
              <a:ext uri="{FF2B5EF4-FFF2-40B4-BE49-F238E27FC236}">
                <a16:creationId xmlns:a16="http://schemas.microsoft.com/office/drawing/2014/main" id="{570DB8A5-0070-49A1-A3CE-B0FE2863764B}"/>
              </a:ext>
            </a:extLst>
          </p:cNvPr>
          <p:cNvSpPr>
            <a:spLocks noGrp="1"/>
          </p:cNvSpPr>
          <p:nvPr>
            <p:ph idx="1"/>
          </p:nvPr>
        </p:nvSpPr>
        <p:spPr>
          <a:xfrm>
            <a:off x="7940337" y="6049581"/>
            <a:ext cx="4167753" cy="714694"/>
          </a:xfrm>
        </p:spPr>
        <p:txBody>
          <a:bodyPr>
            <a:normAutofit/>
          </a:bodyPr>
          <a:lstStyle/>
          <a:p>
            <a:r>
              <a:rPr lang="en-MY" sz="2400" dirty="0">
                <a:solidFill>
                  <a:srgbClr val="FF0000"/>
                </a:solidFill>
              </a:rPr>
              <a:t>Field to hold image’s filename</a:t>
            </a:r>
          </a:p>
        </p:txBody>
      </p:sp>
      <p:sp>
        <p:nvSpPr>
          <p:cNvPr id="4" name="Footer Placeholder 3">
            <a:extLst>
              <a:ext uri="{FF2B5EF4-FFF2-40B4-BE49-F238E27FC236}">
                <a16:creationId xmlns:a16="http://schemas.microsoft.com/office/drawing/2014/main" id="{240B418B-B83E-4CAA-9CDA-DF2C7386AC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C9CBD-4B0E-49FE-9582-69F9A8F9B6B4}"/>
              </a:ext>
            </a:extLst>
          </p:cNvPr>
          <p:cNvSpPr>
            <a:spLocks noGrp="1"/>
          </p:cNvSpPr>
          <p:nvPr>
            <p:ph type="sldNum" sz="quarter" idx="12"/>
          </p:nvPr>
        </p:nvSpPr>
        <p:spPr/>
        <p:txBody>
          <a:bodyPr/>
          <a:lstStyle/>
          <a:p>
            <a:fld id="{9860EDB8-5305-433F-BE41-D7A86D811DB3}" type="slidenum">
              <a:rPr lang="en-US" smtClean="0"/>
              <a:pPr/>
              <a:t>166</a:t>
            </a:fld>
            <a:endParaRPr lang="en-US"/>
          </a:p>
        </p:txBody>
      </p:sp>
      <p:pic>
        <p:nvPicPr>
          <p:cNvPr id="7" name="Picture 6">
            <a:extLst>
              <a:ext uri="{FF2B5EF4-FFF2-40B4-BE49-F238E27FC236}">
                <a16:creationId xmlns:a16="http://schemas.microsoft.com/office/drawing/2014/main" id="{9867697B-24A9-4EB0-BAC5-7C45129E8EA6}"/>
              </a:ext>
            </a:extLst>
          </p:cNvPr>
          <p:cNvPicPr>
            <a:picLocks noChangeAspect="1"/>
          </p:cNvPicPr>
          <p:nvPr/>
        </p:nvPicPr>
        <p:blipFill>
          <a:blip r:embed="rId2"/>
          <a:stretch>
            <a:fillRect/>
          </a:stretch>
        </p:blipFill>
        <p:spPr>
          <a:xfrm>
            <a:off x="0" y="1395731"/>
            <a:ext cx="12192000" cy="4066538"/>
          </a:xfrm>
          <a:prstGeom prst="rect">
            <a:avLst/>
          </a:prstGeom>
        </p:spPr>
      </p:pic>
      <p:sp>
        <p:nvSpPr>
          <p:cNvPr id="8" name="Arrow: Down 7">
            <a:extLst>
              <a:ext uri="{FF2B5EF4-FFF2-40B4-BE49-F238E27FC236}">
                <a16:creationId xmlns:a16="http://schemas.microsoft.com/office/drawing/2014/main" id="{3DEC2230-68FA-4677-9991-1A2758895D42}"/>
              </a:ext>
            </a:extLst>
          </p:cNvPr>
          <p:cNvSpPr/>
          <p:nvPr/>
        </p:nvSpPr>
        <p:spPr>
          <a:xfrm flipV="1">
            <a:off x="9090731" y="5291091"/>
            <a:ext cx="1420427" cy="758490"/>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29148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ED6A-A963-46F9-8A2F-09A90F5203CA}"/>
              </a:ext>
            </a:extLst>
          </p:cNvPr>
          <p:cNvSpPr>
            <a:spLocks noGrp="1"/>
          </p:cNvSpPr>
          <p:nvPr>
            <p:ph type="title"/>
          </p:nvPr>
        </p:nvSpPr>
        <p:spPr/>
        <p:txBody>
          <a:bodyPr/>
          <a:lstStyle/>
          <a:p>
            <a:r>
              <a:rPr lang="en-MY" dirty="0"/>
              <a:t>Additional field to table trainings</a:t>
            </a:r>
          </a:p>
        </p:txBody>
      </p:sp>
      <p:sp>
        <p:nvSpPr>
          <p:cNvPr id="4" name="Footer Placeholder 3">
            <a:extLst>
              <a:ext uri="{FF2B5EF4-FFF2-40B4-BE49-F238E27FC236}">
                <a16:creationId xmlns:a16="http://schemas.microsoft.com/office/drawing/2014/main" id="{08821FA1-76D4-4FF6-A113-B7C8E94254F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563046F-E1D6-403A-9D00-0E4326E5B229}"/>
              </a:ext>
            </a:extLst>
          </p:cNvPr>
          <p:cNvSpPr>
            <a:spLocks noGrp="1"/>
          </p:cNvSpPr>
          <p:nvPr>
            <p:ph type="sldNum" sz="quarter" idx="12"/>
          </p:nvPr>
        </p:nvSpPr>
        <p:spPr/>
        <p:txBody>
          <a:bodyPr/>
          <a:lstStyle/>
          <a:p>
            <a:fld id="{9860EDB8-5305-433F-BE41-D7A86D811DB3}" type="slidenum">
              <a:rPr lang="en-US" smtClean="0"/>
              <a:pPr/>
              <a:t>167</a:t>
            </a:fld>
            <a:endParaRPr lang="en-US"/>
          </a:p>
        </p:txBody>
      </p:sp>
      <p:pic>
        <p:nvPicPr>
          <p:cNvPr id="7" name="Picture 6">
            <a:extLst>
              <a:ext uri="{FF2B5EF4-FFF2-40B4-BE49-F238E27FC236}">
                <a16:creationId xmlns:a16="http://schemas.microsoft.com/office/drawing/2014/main" id="{D57FB132-C1DA-4778-AB16-3FF0DAD1C48B}"/>
              </a:ext>
            </a:extLst>
          </p:cNvPr>
          <p:cNvPicPr>
            <a:picLocks noChangeAspect="1"/>
          </p:cNvPicPr>
          <p:nvPr/>
        </p:nvPicPr>
        <p:blipFill>
          <a:blip r:embed="rId2"/>
          <a:stretch>
            <a:fillRect/>
          </a:stretch>
        </p:blipFill>
        <p:spPr>
          <a:xfrm>
            <a:off x="0" y="2058155"/>
            <a:ext cx="12192000" cy="4298197"/>
          </a:xfrm>
          <a:prstGeom prst="rect">
            <a:avLst/>
          </a:prstGeom>
        </p:spPr>
      </p:pic>
    </p:spTree>
    <p:extLst>
      <p:ext uri="{BB962C8B-B14F-4D97-AF65-F5344CB8AC3E}">
        <p14:creationId xmlns:p14="http://schemas.microsoft.com/office/powerpoint/2010/main" val="1707622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8FAB-6D78-40D2-85C1-C3766CA154D0}"/>
              </a:ext>
            </a:extLst>
          </p:cNvPr>
          <p:cNvSpPr>
            <a:spLocks noGrp="1"/>
          </p:cNvSpPr>
          <p:nvPr>
            <p:ph type="title"/>
          </p:nvPr>
        </p:nvSpPr>
        <p:spPr/>
        <p:txBody>
          <a:bodyPr/>
          <a:lstStyle/>
          <a:p>
            <a:r>
              <a:rPr lang="en-MY" dirty="0"/>
              <a:t>function up() – additional migration file</a:t>
            </a:r>
          </a:p>
        </p:txBody>
      </p:sp>
      <p:sp>
        <p:nvSpPr>
          <p:cNvPr id="3" name="Content Placeholder 2">
            <a:extLst>
              <a:ext uri="{FF2B5EF4-FFF2-40B4-BE49-F238E27FC236}">
                <a16:creationId xmlns:a16="http://schemas.microsoft.com/office/drawing/2014/main" id="{6D58EE5F-58CA-4B55-804E-C72EF06405B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CD7A340-D044-4FE6-8CDE-B729D2D50B1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6FBEBCA-899C-432B-B174-B7E0F0C5A3C2}"/>
              </a:ext>
            </a:extLst>
          </p:cNvPr>
          <p:cNvSpPr>
            <a:spLocks noGrp="1"/>
          </p:cNvSpPr>
          <p:nvPr>
            <p:ph type="sldNum" sz="quarter" idx="12"/>
          </p:nvPr>
        </p:nvSpPr>
        <p:spPr/>
        <p:txBody>
          <a:bodyPr/>
          <a:lstStyle/>
          <a:p>
            <a:fld id="{9860EDB8-5305-433F-BE41-D7A86D811DB3}" type="slidenum">
              <a:rPr lang="en-US" smtClean="0"/>
              <a:pPr/>
              <a:t>168</a:t>
            </a:fld>
            <a:endParaRPr lang="en-US"/>
          </a:p>
        </p:txBody>
      </p:sp>
      <p:pic>
        <p:nvPicPr>
          <p:cNvPr id="8" name="Picture 7">
            <a:extLst>
              <a:ext uri="{FF2B5EF4-FFF2-40B4-BE49-F238E27FC236}">
                <a16:creationId xmlns:a16="http://schemas.microsoft.com/office/drawing/2014/main" id="{BA997FE2-B591-4790-BFB2-69DAF6BBDCC4}"/>
              </a:ext>
            </a:extLst>
          </p:cNvPr>
          <p:cNvPicPr>
            <a:picLocks noChangeAspect="1"/>
          </p:cNvPicPr>
          <p:nvPr/>
        </p:nvPicPr>
        <p:blipFill rotWithShape="1">
          <a:blip r:embed="rId2"/>
          <a:srcRect r="4957" b="32203"/>
          <a:stretch/>
        </p:blipFill>
        <p:spPr>
          <a:xfrm>
            <a:off x="-10269" y="1460211"/>
            <a:ext cx="12202269" cy="4896141"/>
          </a:xfrm>
          <a:prstGeom prst="rect">
            <a:avLst/>
          </a:prstGeom>
        </p:spPr>
      </p:pic>
      <p:sp>
        <p:nvSpPr>
          <p:cNvPr id="7" name="Rectangle: Rounded Corners 6">
            <a:extLst>
              <a:ext uri="{FF2B5EF4-FFF2-40B4-BE49-F238E27FC236}">
                <a16:creationId xmlns:a16="http://schemas.microsoft.com/office/drawing/2014/main" id="{0F8642D1-0874-4C3A-B96F-7D6FE199D706}"/>
              </a:ext>
            </a:extLst>
          </p:cNvPr>
          <p:cNvSpPr/>
          <p:nvPr/>
        </p:nvSpPr>
        <p:spPr>
          <a:xfrm>
            <a:off x="0" y="2704454"/>
            <a:ext cx="3029919" cy="19527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39610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B7A-18D1-4DAC-A857-F644CE1558C0}"/>
              </a:ext>
            </a:extLst>
          </p:cNvPr>
          <p:cNvSpPr>
            <a:spLocks noGrp="1"/>
          </p:cNvSpPr>
          <p:nvPr>
            <p:ph type="title"/>
          </p:nvPr>
        </p:nvSpPr>
        <p:spPr/>
        <p:txBody>
          <a:bodyPr/>
          <a:lstStyle/>
          <a:p>
            <a:r>
              <a:rPr lang="en-MY" dirty="0"/>
              <a:t>php artisan migrate</a:t>
            </a:r>
          </a:p>
        </p:txBody>
      </p:sp>
      <p:sp>
        <p:nvSpPr>
          <p:cNvPr id="4" name="Footer Placeholder 3">
            <a:extLst>
              <a:ext uri="{FF2B5EF4-FFF2-40B4-BE49-F238E27FC236}">
                <a16:creationId xmlns:a16="http://schemas.microsoft.com/office/drawing/2014/main" id="{0D7B50AE-7455-4B3E-9E9F-2A423670797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B599FF3-D3BA-4772-9981-16E4866B25AC}"/>
              </a:ext>
            </a:extLst>
          </p:cNvPr>
          <p:cNvSpPr>
            <a:spLocks noGrp="1"/>
          </p:cNvSpPr>
          <p:nvPr>
            <p:ph type="sldNum" sz="quarter" idx="12"/>
          </p:nvPr>
        </p:nvSpPr>
        <p:spPr/>
        <p:txBody>
          <a:bodyPr/>
          <a:lstStyle/>
          <a:p>
            <a:fld id="{9860EDB8-5305-433F-BE41-D7A86D811DB3}" type="slidenum">
              <a:rPr lang="en-US" smtClean="0"/>
              <a:pPr/>
              <a:t>169</a:t>
            </a:fld>
            <a:endParaRPr lang="en-US"/>
          </a:p>
        </p:txBody>
      </p:sp>
      <p:pic>
        <p:nvPicPr>
          <p:cNvPr id="7" name="Picture 6">
            <a:extLst>
              <a:ext uri="{FF2B5EF4-FFF2-40B4-BE49-F238E27FC236}">
                <a16:creationId xmlns:a16="http://schemas.microsoft.com/office/drawing/2014/main" id="{8675F2EC-3DF9-4F9F-812A-FF5D82F57AE2}"/>
              </a:ext>
            </a:extLst>
          </p:cNvPr>
          <p:cNvPicPr>
            <a:picLocks noChangeAspect="1"/>
          </p:cNvPicPr>
          <p:nvPr/>
        </p:nvPicPr>
        <p:blipFill rotWithShape="1">
          <a:blip r:embed="rId2"/>
          <a:srcRect l="15318" t="28813" r="6250" b="28587"/>
          <a:stretch/>
        </p:blipFill>
        <p:spPr>
          <a:xfrm>
            <a:off x="526943" y="1724187"/>
            <a:ext cx="11376022" cy="3475494"/>
          </a:xfrm>
          <a:prstGeom prst="rect">
            <a:avLst/>
          </a:prstGeom>
        </p:spPr>
      </p:pic>
    </p:spTree>
    <p:extLst>
      <p:ext uri="{BB962C8B-B14F-4D97-AF65-F5344CB8AC3E}">
        <p14:creationId xmlns:p14="http://schemas.microsoft.com/office/powerpoint/2010/main" val="3200969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26718567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B8CC-B559-44FD-A411-3B6ECAAC9F07}"/>
              </a:ext>
            </a:extLst>
          </p:cNvPr>
          <p:cNvSpPr>
            <a:spLocks noGrp="1"/>
          </p:cNvSpPr>
          <p:nvPr>
            <p:ph type="title"/>
          </p:nvPr>
        </p:nvSpPr>
        <p:spPr/>
        <p:txBody>
          <a:bodyPr/>
          <a:lstStyle/>
          <a:p>
            <a:r>
              <a:rPr lang="en-MY" dirty="0"/>
              <a:t>create.blade.php – to select and upload image</a:t>
            </a:r>
          </a:p>
        </p:txBody>
      </p:sp>
      <p:sp>
        <p:nvSpPr>
          <p:cNvPr id="3" name="Content Placeholder 2">
            <a:extLst>
              <a:ext uri="{FF2B5EF4-FFF2-40B4-BE49-F238E27FC236}">
                <a16:creationId xmlns:a16="http://schemas.microsoft.com/office/drawing/2014/main" id="{92F9CC91-56ED-4D65-A463-E9785BF93DD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4CB18F19-0E09-4D17-8A50-630699502A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C65187-78F2-4F86-9545-529810D381B0}"/>
              </a:ext>
            </a:extLst>
          </p:cNvPr>
          <p:cNvSpPr>
            <a:spLocks noGrp="1"/>
          </p:cNvSpPr>
          <p:nvPr>
            <p:ph type="sldNum" sz="quarter" idx="12"/>
          </p:nvPr>
        </p:nvSpPr>
        <p:spPr/>
        <p:txBody>
          <a:bodyPr/>
          <a:lstStyle/>
          <a:p>
            <a:fld id="{9860EDB8-5305-433F-BE41-D7A86D811DB3}" type="slidenum">
              <a:rPr lang="en-US" smtClean="0"/>
              <a:pPr/>
              <a:t>170</a:t>
            </a:fld>
            <a:endParaRPr lang="en-US"/>
          </a:p>
        </p:txBody>
      </p:sp>
      <p:pic>
        <p:nvPicPr>
          <p:cNvPr id="6" name="Picture 5">
            <a:extLst>
              <a:ext uri="{FF2B5EF4-FFF2-40B4-BE49-F238E27FC236}">
                <a16:creationId xmlns:a16="http://schemas.microsoft.com/office/drawing/2014/main" id="{917A36E2-4FF2-4B4E-904E-C7D043571857}"/>
              </a:ext>
            </a:extLst>
          </p:cNvPr>
          <p:cNvPicPr>
            <a:picLocks noChangeAspect="1"/>
          </p:cNvPicPr>
          <p:nvPr/>
        </p:nvPicPr>
        <p:blipFill>
          <a:blip r:embed="rId2"/>
          <a:stretch>
            <a:fillRect/>
          </a:stretch>
        </p:blipFill>
        <p:spPr>
          <a:xfrm>
            <a:off x="752357" y="1495211"/>
            <a:ext cx="10881303" cy="4861141"/>
          </a:xfrm>
          <a:prstGeom prst="rect">
            <a:avLst/>
          </a:prstGeom>
          <a:ln w="25400">
            <a:solidFill>
              <a:schemeClr val="accent1"/>
            </a:solidFill>
          </a:ln>
        </p:spPr>
      </p:pic>
      <p:sp>
        <p:nvSpPr>
          <p:cNvPr id="7" name="Arrow: Down 6">
            <a:extLst>
              <a:ext uri="{FF2B5EF4-FFF2-40B4-BE49-F238E27FC236}">
                <a16:creationId xmlns:a16="http://schemas.microsoft.com/office/drawing/2014/main" id="{41622EDB-BB28-4C9E-A3AE-CAA48D6C788F}"/>
              </a:ext>
            </a:extLst>
          </p:cNvPr>
          <p:cNvSpPr/>
          <p:nvPr/>
        </p:nvSpPr>
        <p:spPr>
          <a:xfrm flipV="1">
            <a:off x="1812515" y="5594711"/>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A811EFB5-5A53-4213-A3AF-72FF9247F31E}"/>
              </a:ext>
            </a:extLst>
          </p:cNvPr>
          <p:cNvSpPr txBox="1">
            <a:spLocks/>
          </p:cNvSpPr>
          <p:nvPr/>
        </p:nvSpPr>
        <p:spPr>
          <a:xfrm>
            <a:off x="3260329" y="5552966"/>
            <a:ext cx="4167753"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Upload image</a:t>
            </a:r>
          </a:p>
        </p:txBody>
      </p:sp>
    </p:spTree>
    <p:extLst>
      <p:ext uri="{BB962C8B-B14F-4D97-AF65-F5344CB8AC3E}">
        <p14:creationId xmlns:p14="http://schemas.microsoft.com/office/powerpoint/2010/main" val="32319421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enctype in </a:t>
            </a:r>
            <a:r>
              <a:rPr lang="en-MY" dirty="0" err="1"/>
              <a:t>create.blade.php</a:t>
            </a:r>
            <a:endParaRPr lang="en-MY" dirty="0"/>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171</a:t>
            </a:fld>
            <a:endParaRPr lang="en-US"/>
          </a:p>
        </p:txBody>
      </p:sp>
      <p:pic>
        <p:nvPicPr>
          <p:cNvPr id="7" name="Picture 6">
            <a:extLst>
              <a:ext uri="{FF2B5EF4-FFF2-40B4-BE49-F238E27FC236}">
                <a16:creationId xmlns:a16="http://schemas.microsoft.com/office/drawing/2014/main" id="{381AF626-A131-4A4D-8D53-F9F869C6EA90}"/>
              </a:ext>
            </a:extLst>
          </p:cNvPr>
          <p:cNvPicPr>
            <a:picLocks noChangeAspect="1"/>
          </p:cNvPicPr>
          <p:nvPr/>
        </p:nvPicPr>
        <p:blipFill rotWithShape="1">
          <a:blip r:embed="rId2"/>
          <a:srcRect t="4635" r="6875" b="38078"/>
          <a:stretch/>
        </p:blipFill>
        <p:spPr>
          <a:xfrm>
            <a:off x="61993" y="1717460"/>
            <a:ext cx="12056253" cy="4171896"/>
          </a:xfrm>
          <a:prstGeom prst="rect">
            <a:avLst/>
          </a:prstGeom>
        </p:spPr>
      </p:pic>
    </p:spTree>
    <p:extLst>
      <p:ext uri="{BB962C8B-B14F-4D97-AF65-F5344CB8AC3E}">
        <p14:creationId xmlns:p14="http://schemas.microsoft.com/office/powerpoint/2010/main" val="17986625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input type=“file” in create.blade.php</a:t>
            </a:r>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172</a:t>
            </a:fld>
            <a:endParaRPr lang="en-US"/>
          </a:p>
        </p:txBody>
      </p:sp>
      <p:pic>
        <p:nvPicPr>
          <p:cNvPr id="6" name="Picture 5">
            <a:extLst>
              <a:ext uri="{FF2B5EF4-FFF2-40B4-BE49-F238E27FC236}">
                <a16:creationId xmlns:a16="http://schemas.microsoft.com/office/drawing/2014/main" id="{15770B9F-C979-4610-AB76-899211466630}"/>
              </a:ext>
            </a:extLst>
          </p:cNvPr>
          <p:cNvPicPr>
            <a:picLocks noChangeAspect="1"/>
          </p:cNvPicPr>
          <p:nvPr/>
        </p:nvPicPr>
        <p:blipFill rotWithShape="1">
          <a:blip r:embed="rId2"/>
          <a:srcRect t="24406" b="8135"/>
          <a:stretch/>
        </p:blipFill>
        <p:spPr>
          <a:xfrm>
            <a:off x="85240" y="1524376"/>
            <a:ext cx="12034435" cy="4566457"/>
          </a:xfrm>
          <a:prstGeom prst="rect">
            <a:avLst/>
          </a:prstGeom>
        </p:spPr>
      </p:pic>
    </p:spTree>
    <p:extLst>
      <p:ext uri="{BB962C8B-B14F-4D97-AF65-F5344CB8AC3E}">
        <p14:creationId xmlns:p14="http://schemas.microsoft.com/office/powerpoint/2010/main" val="25028710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6142-49D6-486A-8D09-C65F3FCBAF06}"/>
              </a:ext>
            </a:extLst>
          </p:cNvPr>
          <p:cNvSpPr>
            <a:spLocks noGrp="1"/>
          </p:cNvSpPr>
          <p:nvPr>
            <p:ph type="title"/>
          </p:nvPr>
        </p:nvSpPr>
        <p:spPr/>
        <p:txBody>
          <a:bodyPr/>
          <a:lstStyle/>
          <a:p>
            <a:r>
              <a:rPr lang="en-MY" dirty="0"/>
              <a:t>app/</a:t>
            </a:r>
            <a:r>
              <a:rPr lang="en-MY" dirty="0" err="1"/>
              <a:t>Training.php</a:t>
            </a:r>
            <a:r>
              <a:rPr lang="en-MY" dirty="0"/>
              <a:t> - Add fillable for the fields</a:t>
            </a:r>
          </a:p>
        </p:txBody>
      </p:sp>
      <p:sp>
        <p:nvSpPr>
          <p:cNvPr id="4" name="Footer Placeholder 3">
            <a:extLst>
              <a:ext uri="{FF2B5EF4-FFF2-40B4-BE49-F238E27FC236}">
                <a16:creationId xmlns:a16="http://schemas.microsoft.com/office/drawing/2014/main" id="{BAF36E01-6D98-454C-B820-9B14B0F5FB0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8F7E66-7C5D-43C6-8324-4BEB659D578F}"/>
              </a:ext>
            </a:extLst>
          </p:cNvPr>
          <p:cNvSpPr>
            <a:spLocks noGrp="1"/>
          </p:cNvSpPr>
          <p:nvPr>
            <p:ph type="sldNum" sz="quarter" idx="12"/>
          </p:nvPr>
        </p:nvSpPr>
        <p:spPr/>
        <p:txBody>
          <a:bodyPr/>
          <a:lstStyle/>
          <a:p>
            <a:fld id="{9860EDB8-5305-433F-BE41-D7A86D811DB3}" type="slidenum">
              <a:rPr lang="en-US" smtClean="0"/>
              <a:pPr/>
              <a:t>173</a:t>
            </a:fld>
            <a:endParaRPr lang="en-US"/>
          </a:p>
        </p:txBody>
      </p:sp>
      <p:pic>
        <p:nvPicPr>
          <p:cNvPr id="6" name="Picture 5">
            <a:extLst>
              <a:ext uri="{FF2B5EF4-FFF2-40B4-BE49-F238E27FC236}">
                <a16:creationId xmlns:a16="http://schemas.microsoft.com/office/drawing/2014/main" id="{A4E7072B-F67E-4941-B557-5EE2D5AE083A}"/>
              </a:ext>
            </a:extLst>
          </p:cNvPr>
          <p:cNvPicPr>
            <a:picLocks noChangeAspect="1"/>
          </p:cNvPicPr>
          <p:nvPr/>
        </p:nvPicPr>
        <p:blipFill>
          <a:blip r:embed="rId2"/>
          <a:stretch>
            <a:fillRect/>
          </a:stretch>
        </p:blipFill>
        <p:spPr>
          <a:xfrm>
            <a:off x="2324746" y="1221374"/>
            <a:ext cx="9628962" cy="5636626"/>
          </a:xfrm>
          <a:prstGeom prst="rect">
            <a:avLst/>
          </a:prstGeom>
        </p:spPr>
      </p:pic>
    </p:spTree>
    <p:extLst>
      <p:ext uri="{BB962C8B-B14F-4D97-AF65-F5344CB8AC3E}">
        <p14:creationId xmlns:p14="http://schemas.microsoft.com/office/powerpoint/2010/main" val="9919608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AEB6-7EB0-4629-AA61-90D5015E45A7}"/>
              </a:ext>
            </a:extLst>
          </p:cNvPr>
          <p:cNvSpPr>
            <a:spLocks noGrp="1"/>
          </p:cNvSpPr>
          <p:nvPr>
            <p:ph type="title"/>
          </p:nvPr>
        </p:nvSpPr>
        <p:spPr/>
        <p:txBody>
          <a:bodyPr/>
          <a:lstStyle/>
          <a:p>
            <a:r>
              <a:rPr lang="en-MY" dirty="0"/>
              <a:t>Validate uploaded file type</a:t>
            </a:r>
          </a:p>
        </p:txBody>
      </p:sp>
      <p:sp>
        <p:nvSpPr>
          <p:cNvPr id="4" name="Footer Placeholder 3">
            <a:extLst>
              <a:ext uri="{FF2B5EF4-FFF2-40B4-BE49-F238E27FC236}">
                <a16:creationId xmlns:a16="http://schemas.microsoft.com/office/drawing/2014/main" id="{B0A7FF5C-18AF-4809-98E4-A3259FE6F7A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6E6B6F8-E895-4063-A7FC-9CA44CEB1A92}"/>
              </a:ext>
            </a:extLst>
          </p:cNvPr>
          <p:cNvSpPr>
            <a:spLocks noGrp="1"/>
          </p:cNvSpPr>
          <p:nvPr>
            <p:ph type="sldNum" sz="quarter" idx="12"/>
          </p:nvPr>
        </p:nvSpPr>
        <p:spPr/>
        <p:txBody>
          <a:bodyPr/>
          <a:lstStyle/>
          <a:p>
            <a:fld id="{9860EDB8-5305-433F-BE41-D7A86D811DB3}" type="slidenum">
              <a:rPr lang="en-US" smtClean="0"/>
              <a:pPr/>
              <a:t>174</a:t>
            </a:fld>
            <a:endParaRPr lang="en-US"/>
          </a:p>
        </p:txBody>
      </p:sp>
      <p:pic>
        <p:nvPicPr>
          <p:cNvPr id="6" name="Picture 5">
            <a:extLst>
              <a:ext uri="{FF2B5EF4-FFF2-40B4-BE49-F238E27FC236}">
                <a16:creationId xmlns:a16="http://schemas.microsoft.com/office/drawing/2014/main" id="{6A9AF7FC-478C-409D-B521-9A93D29D6C5B}"/>
              </a:ext>
            </a:extLst>
          </p:cNvPr>
          <p:cNvPicPr>
            <a:picLocks noChangeAspect="1"/>
          </p:cNvPicPr>
          <p:nvPr/>
        </p:nvPicPr>
        <p:blipFill rotWithShape="1">
          <a:blip r:embed="rId2"/>
          <a:srcRect l="20898" t="19288" r="3810" b="7314"/>
          <a:stretch/>
        </p:blipFill>
        <p:spPr>
          <a:xfrm>
            <a:off x="1389360" y="1143382"/>
            <a:ext cx="9539051" cy="5230733"/>
          </a:xfrm>
          <a:prstGeom prst="rect">
            <a:avLst/>
          </a:prstGeom>
          <a:ln w="25400">
            <a:solidFill>
              <a:schemeClr val="accent1"/>
            </a:solidFill>
          </a:ln>
        </p:spPr>
      </p:pic>
    </p:spTree>
    <p:extLst>
      <p:ext uri="{BB962C8B-B14F-4D97-AF65-F5344CB8AC3E}">
        <p14:creationId xmlns:p14="http://schemas.microsoft.com/office/powerpoint/2010/main" val="3670377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315-E723-47E2-A9B0-A83771E3512F}"/>
              </a:ext>
            </a:extLst>
          </p:cNvPr>
          <p:cNvSpPr>
            <a:spLocks noGrp="1"/>
          </p:cNvSpPr>
          <p:nvPr>
            <p:ph type="title"/>
          </p:nvPr>
        </p:nvSpPr>
        <p:spPr/>
        <p:txBody>
          <a:bodyPr/>
          <a:lstStyle/>
          <a:p>
            <a:r>
              <a:rPr lang="en-MY" dirty="0"/>
              <a:t>TrainingController@store – validate file type</a:t>
            </a:r>
          </a:p>
        </p:txBody>
      </p:sp>
      <p:sp>
        <p:nvSpPr>
          <p:cNvPr id="4" name="Footer Placeholder 3">
            <a:extLst>
              <a:ext uri="{FF2B5EF4-FFF2-40B4-BE49-F238E27FC236}">
                <a16:creationId xmlns:a16="http://schemas.microsoft.com/office/drawing/2014/main" id="{61DF18DC-FB37-41AC-8C94-93932068A01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DAB8D0D-6C36-41EA-91AF-FA1A672B7E4D}"/>
              </a:ext>
            </a:extLst>
          </p:cNvPr>
          <p:cNvSpPr>
            <a:spLocks noGrp="1"/>
          </p:cNvSpPr>
          <p:nvPr>
            <p:ph type="sldNum" sz="quarter" idx="12"/>
          </p:nvPr>
        </p:nvSpPr>
        <p:spPr/>
        <p:txBody>
          <a:bodyPr/>
          <a:lstStyle/>
          <a:p>
            <a:fld id="{9860EDB8-5305-433F-BE41-D7A86D811DB3}" type="slidenum">
              <a:rPr lang="en-US" smtClean="0"/>
              <a:pPr/>
              <a:t>175</a:t>
            </a:fld>
            <a:endParaRPr lang="en-US"/>
          </a:p>
        </p:txBody>
      </p:sp>
      <p:pic>
        <p:nvPicPr>
          <p:cNvPr id="6" name="Picture 5">
            <a:extLst>
              <a:ext uri="{FF2B5EF4-FFF2-40B4-BE49-F238E27FC236}">
                <a16:creationId xmlns:a16="http://schemas.microsoft.com/office/drawing/2014/main" id="{D5C3853C-6E49-4BF8-8FDD-F21E044DF1C8}"/>
              </a:ext>
            </a:extLst>
          </p:cNvPr>
          <p:cNvPicPr>
            <a:picLocks noChangeAspect="1"/>
          </p:cNvPicPr>
          <p:nvPr/>
        </p:nvPicPr>
        <p:blipFill rotWithShape="1">
          <a:blip r:embed="rId2"/>
          <a:srcRect t="5566" b="19612"/>
          <a:stretch/>
        </p:blipFill>
        <p:spPr>
          <a:xfrm>
            <a:off x="0" y="1333156"/>
            <a:ext cx="12192000" cy="5131293"/>
          </a:xfrm>
          <a:prstGeom prst="rect">
            <a:avLst/>
          </a:prstGeom>
        </p:spPr>
      </p:pic>
    </p:spTree>
    <p:extLst>
      <p:ext uri="{BB962C8B-B14F-4D97-AF65-F5344CB8AC3E}">
        <p14:creationId xmlns:p14="http://schemas.microsoft.com/office/powerpoint/2010/main" val="30676341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279F-D4F6-41B9-98AE-00D30908E9BD}"/>
              </a:ext>
            </a:extLst>
          </p:cNvPr>
          <p:cNvSpPr>
            <a:spLocks noGrp="1"/>
          </p:cNvSpPr>
          <p:nvPr>
            <p:ph type="title"/>
          </p:nvPr>
        </p:nvSpPr>
        <p:spPr/>
        <p:txBody>
          <a:bodyPr/>
          <a:lstStyle/>
          <a:p>
            <a:r>
              <a:rPr lang="en-MY" dirty="0"/>
              <a:t>TrainingController@store – continued…</a:t>
            </a:r>
          </a:p>
        </p:txBody>
      </p:sp>
      <p:sp>
        <p:nvSpPr>
          <p:cNvPr id="3" name="Content Placeholder 2">
            <a:extLst>
              <a:ext uri="{FF2B5EF4-FFF2-40B4-BE49-F238E27FC236}">
                <a16:creationId xmlns:a16="http://schemas.microsoft.com/office/drawing/2014/main" id="{5CA062AC-142A-4DF0-92AE-FC6F5233266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164BEF-2302-4C9B-8F35-F1B75B5293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38F49B6-B4DA-43D8-960D-C20B8A35D14D}"/>
              </a:ext>
            </a:extLst>
          </p:cNvPr>
          <p:cNvSpPr>
            <a:spLocks noGrp="1"/>
          </p:cNvSpPr>
          <p:nvPr>
            <p:ph type="sldNum" sz="quarter" idx="12"/>
          </p:nvPr>
        </p:nvSpPr>
        <p:spPr/>
        <p:txBody>
          <a:bodyPr/>
          <a:lstStyle/>
          <a:p>
            <a:fld id="{9860EDB8-5305-433F-BE41-D7A86D811DB3}" type="slidenum">
              <a:rPr lang="en-US" smtClean="0"/>
              <a:pPr/>
              <a:t>176</a:t>
            </a:fld>
            <a:endParaRPr lang="en-US"/>
          </a:p>
        </p:txBody>
      </p:sp>
      <p:pic>
        <p:nvPicPr>
          <p:cNvPr id="7" name="Picture 6">
            <a:extLst>
              <a:ext uri="{FF2B5EF4-FFF2-40B4-BE49-F238E27FC236}">
                <a16:creationId xmlns:a16="http://schemas.microsoft.com/office/drawing/2014/main" id="{0CE6A53A-5F6D-49BA-B86C-30F7D1EA3A34}"/>
              </a:ext>
            </a:extLst>
          </p:cNvPr>
          <p:cNvPicPr>
            <a:picLocks noChangeAspect="1"/>
          </p:cNvPicPr>
          <p:nvPr/>
        </p:nvPicPr>
        <p:blipFill rotWithShape="1">
          <a:blip r:embed="rId2"/>
          <a:srcRect t="5048" b="15210"/>
          <a:stretch/>
        </p:blipFill>
        <p:spPr>
          <a:xfrm>
            <a:off x="0" y="1252831"/>
            <a:ext cx="12192000" cy="5468646"/>
          </a:xfrm>
          <a:prstGeom prst="rect">
            <a:avLst/>
          </a:prstGeom>
        </p:spPr>
      </p:pic>
    </p:spTree>
    <p:extLst>
      <p:ext uri="{BB962C8B-B14F-4D97-AF65-F5344CB8AC3E}">
        <p14:creationId xmlns:p14="http://schemas.microsoft.com/office/powerpoint/2010/main" val="32946198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CD42-A7A9-4F0F-8504-DC68854EA914}"/>
              </a:ext>
            </a:extLst>
          </p:cNvPr>
          <p:cNvSpPr>
            <a:spLocks noGrp="1"/>
          </p:cNvSpPr>
          <p:nvPr>
            <p:ph type="title"/>
          </p:nvPr>
        </p:nvSpPr>
        <p:spPr/>
        <p:txBody>
          <a:bodyPr/>
          <a:lstStyle/>
          <a:p>
            <a:r>
              <a:rPr lang="en-MY" dirty="0"/>
              <a:t>Storage not found</a:t>
            </a:r>
          </a:p>
        </p:txBody>
      </p:sp>
      <p:sp>
        <p:nvSpPr>
          <p:cNvPr id="4" name="Footer Placeholder 3">
            <a:extLst>
              <a:ext uri="{FF2B5EF4-FFF2-40B4-BE49-F238E27FC236}">
                <a16:creationId xmlns:a16="http://schemas.microsoft.com/office/drawing/2014/main" id="{FA049760-ADE1-4DF2-B5AD-FFA4FF648FA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8B136B-48E7-4A1E-A679-1E1FC019DD49}"/>
              </a:ext>
            </a:extLst>
          </p:cNvPr>
          <p:cNvSpPr>
            <a:spLocks noGrp="1"/>
          </p:cNvSpPr>
          <p:nvPr>
            <p:ph type="sldNum" sz="quarter" idx="12"/>
          </p:nvPr>
        </p:nvSpPr>
        <p:spPr/>
        <p:txBody>
          <a:bodyPr/>
          <a:lstStyle/>
          <a:p>
            <a:fld id="{9860EDB8-5305-433F-BE41-D7A86D811DB3}" type="slidenum">
              <a:rPr lang="en-US" smtClean="0"/>
              <a:pPr/>
              <a:t>177</a:t>
            </a:fld>
            <a:endParaRPr lang="en-US"/>
          </a:p>
        </p:txBody>
      </p:sp>
      <p:pic>
        <p:nvPicPr>
          <p:cNvPr id="6" name="Picture 5">
            <a:extLst>
              <a:ext uri="{FF2B5EF4-FFF2-40B4-BE49-F238E27FC236}">
                <a16:creationId xmlns:a16="http://schemas.microsoft.com/office/drawing/2014/main" id="{F48A8DC6-2F95-4D3C-A457-6663E6A2BFBD}"/>
              </a:ext>
            </a:extLst>
          </p:cNvPr>
          <p:cNvPicPr>
            <a:picLocks noChangeAspect="1"/>
          </p:cNvPicPr>
          <p:nvPr/>
        </p:nvPicPr>
        <p:blipFill rotWithShape="1">
          <a:blip r:embed="rId2"/>
          <a:srcRect t="11638" b="12543"/>
          <a:stretch/>
        </p:blipFill>
        <p:spPr>
          <a:xfrm>
            <a:off x="0" y="1186764"/>
            <a:ext cx="10487487" cy="4472735"/>
          </a:xfrm>
          <a:prstGeom prst="rect">
            <a:avLst/>
          </a:prstGeom>
        </p:spPr>
      </p:pic>
      <p:pic>
        <p:nvPicPr>
          <p:cNvPr id="7" name="Picture 6">
            <a:extLst>
              <a:ext uri="{FF2B5EF4-FFF2-40B4-BE49-F238E27FC236}">
                <a16:creationId xmlns:a16="http://schemas.microsoft.com/office/drawing/2014/main" id="{DEF7F0F8-5031-4FA7-B275-7D445BCA2152}"/>
              </a:ext>
            </a:extLst>
          </p:cNvPr>
          <p:cNvPicPr>
            <a:picLocks noChangeAspect="1"/>
          </p:cNvPicPr>
          <p:nvPr/>
        </p:nvPicPr>
        <p:blipFill rotWithShape="1">
          <a:blip r:embed="rId3"/>
          <a:srcRect t="11343"/>
          <a:stretch/>
        </p:blipFill>
        <p:spPr>
          <a:xfrm>
            <a:off x="929304" y="3429000"/>
            <a:ext cx="11333717" cy="3429000"/>
          </a:xfrm>
          <a:prstGeom prst="rect">
            <a:avLst/>
          </a:prstGeom>
        </p:spPr>
      </p:pic>
    </p:spTree>
    <p:extLst>
      <p:ext uri="{BB962C8B-B14F-4D97-AF65-F5344CB8AC3E}">
        <p14:creationId xmlns:p14="http://schemas.microsoft.com/office/powerpoint/2010/main" val="6289853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C260-94FB-4B74-B55E-5CB32F676073}"/>
              </a:ext>
            </a:extLst>
          </p:cNvPr>
          <p:cNvSpPr>
            <a:spLocks noGrp="1"/>
          </p:cNvSpPr>
          <p:nvPr>
            <p:ph type="title"/>
          </p:nvPr>
        </p:nvSpPr>
        <p:spPr/>
        <p:txBody>
          <a:bodyPr/>
          <a:lstStyle/>
          <a:p>
            <a:r>
              <a:rPr lang="en-MY" dirty="0"/>
              <a:t>Configuring Filesystem for Storage</a:t>
            </a:r>
            <a:br>
              <a:rPr lang="en-MY" dirty="0"/>
            </a:br>
            <a:r>
              <a:rPr lang="en-MY" dirty="0"/>
              <a:t>config/filesystems.php</a:t>
            </a:r>
          </a:p>
        </p:txBody>
      </p:sp>
      <p:sp>
        <p:nvSpPr>
          <p:cNvPr id="4" name="Footer Placeholder 3">
            <a:extLst>
              <a:ext uri="{FF2B5EF4-FFF2-40B4-BE49-F238E27FC236}">
                <a16:creationId xmlns:a16="http://schemas.microsoft.com/office/drawing/2014/main" id="{9CD19332-CD18-4B36-89D7-8F6730F094F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70A18A2-0A90-4CB3-ACD3-F09518F541DE}"/>
              </a:ext>
            </a:extLst>
          </p:cNvPr>
          <p:cNvSpPr>
            <a:spLocks noGrp="1"/>
          </p:cNvSpPr>
          <p:nvPr>
            <p:ph type="sldNum" sz="quarter" idx="12"/>
          </p:nvPr>
        </p:nvSpPr>
        <p:spPr/>
        <p:txBody>
          <a:bodyPr/>
          <a:lstStyle/>
          <a:p>
            <a:fld id="{9860EDB8-5305-433F-BE41-D7A86D811DB3}" type="slidenum">
              <a:rPr lang="en-US" smtClean="0"/>
              <a:pPr/>
              <a:t>178</a:t>
            </a:fld>
            <a:endParaRPr lang="en-US"/>
          </a:p>
        </p:txBody>
      </p:sp>
      <p:pic>
        <p:nvPicPr>
          <p:cNvPr id="6" name="Picture 5">
            <a:extLst>
              <a:ext uri="{FF2B5EF4-FFF2-40B4-BE49-F238E27FC236}">
                <a16:creationId xmlns:a16="http://schemas.microsoft.com/office/drawing/2014/main" id="{B5648AC5-2DFB-4C37-ACF9-FF9C52B47184}"/>
              </a:ext>
            </a:extLst>
          </p:cNvPr>
          <p:cNvPicPr>
            <a:picLocks noChangeAspect="1"/>
          </p:cNvPicPr>
          <p:nvPr/>
        </p:nvPicPr>
        <p:blipFill rotWithShape="1">
          <a:blip r:embed="rId2"/>
          <a:srcRect t="4858" r="25826" b="21582"/>
          <a:stretch/>
        </p:blipFill>
        <p:spPr>
          <a:xfrm>
            <a:off x="1574369" y="1311654"/>
            <a:ext cx="9043261" cy="5044698"/>
          </a:xfrm>
          <a:prstGeom prst="rect">
            <a:avLst/>
          </a:prstGeom>
        </p:spPr>
      </p:pic>
    </p:spTree>
    <p:extLst>
      <p:ext uri="{BB962C8B-B14F-4D97-AF65-F5344CB8AC3E}">
        <p14:creationId xmlns:p14="http://schemas.microsoft.com/office/powerpoint/2010/main" val="15423271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07C1-3DA0-FB49-B99D-9278D72FA376}"/>
              </a:ext>
            </a:extLst>
          </p:cNvPr>
          <p:cNvSpPr>
            <a:spLocks noGrp="1"/>
          </p:cNvSpPr>
          <p:nvPr>
            <p:ph type="title"/>
          </p:nvPr>
        </p:nvSpPr>
        <p:spPr/>
        <p:txBody>
          <a:bodyPr/>
          <a:lstStyle/>
          <a:p>
            <a:r>
              <a:rPr lang="en-US" dirty="0"/>
              <a:t>File Storage</a:t>
            </a:r>
          </a:p>
        </p:txBody>
      </p:sp>
      <p:sp>
        <p:nvSpPr>
          <p:cNvPr id="3" name="Content Placeholder 2">
            <a:extLst>
              <a:ext uri="{FF2B5EF4-FFF2-40B4-BE49-F238E27FC236}">
                <a16:creationId xmlns:a16="http://schemas.microsoft.com/office/drawing/2014/main" id="{77A92F34-4915-BE40-AF13-64EF88878238}"/>
              </a:ext>
            </a:extLst>
          </p:cNvPr>
          <p:cNvSpPr>
            <a:spLocks noGrp="1"/>
          </p:cNvSpPr>
          <p:nvPr>
            <p:ph idx="1"/>
          </p:nvPr>
        </p:nvSpPr>
        <p:spPr>
          <a:xfrm>
            <a:off x="669974" y="1523408"/>
            <a:ext cx="10852051" cy="2844849"/>
          </a:xfrm>
        </p:spPr>
        <p:txBody>
          <a:bodyPr/>
          <a:lstStyle/>
          <a:p>
            <a:r>
              <a:rPr lang="en-US" sz="2000" b="1" dirty="0"/>
              <a:t>Create Symbolic Link</a:t>
            </a:r>
          </a:p>
          <a:p>
            <a:r>
              <a:rPr lang="en-MY" dirty="0"/>
              <a:t>The public disk is intended for files that are going to be publicly accessible. </a:t>
            </a:r>
          </a:p>
          <a:p>
            <a:r>
              <a:rPr lang="en-MY" dirty="0"/>
              <a:t>By default, the public disk uses the local driver and stores these files in storage/app/public. </a:t>
            </a:r>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pic>
        <p:nvPicPr>
          <p:cNvPr id="4" name="Picture 3">
            <a:extLst>
              <a:ext uri="{FF2B5EF4-FFF2-40B4-BE49-F238E27FC236}">
                <a16:creationId xmlns:a16="http://schemas.microsoft.com/office/drawing/2014/main" id="{3A452598-7A23-E545-A40B-B954DF002534}"/>
              </a:ext>
            </a:extLst>
          </p:cNvPr>
          <p:cNvPicPr>
            <a:picLocks noChangeAspect="1"/>
          </p:cNvPicPr>
          <p:nvPr/>
        </p:nvPicPr>
        <p:blipFill>
          <a:blip r:embed="rId2"/>
          <a:stretch>
            <a:fillRect/>
          </a:stretch>
        </p:blipFill>
        <p:spPr>
          <a:xfrm>
            <a:off x="139191" y="3750384"/>
            <a:ext cx="11679851" cy="2620260"/>
          </a:xfrm>
          <a:prstGeom prst="rect">
            <a:avLst/>
          </a:prstGeom>
        </p:spPr>
      </p:pic>
      <p:sp>
        <p:nvSpPr>
          <p:cNvPr id="5" name="Footer Placeholder 4">
            <a:extLst>
              <a:ext uri="{FF2B5EF4-FFF2-40B4-BE49-F238E27FC236}">
                <a16:creationId xmlns:a16="http://schemas.microsoft.com/office/drawing/2014/main" id="{5A4586D2-590E-4182-A94C-CDD0C76A1F0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28F5B4FD-BEBB-418B-BBFD-C2609AEB7702}"/>
              </a:ext>
            </a:extLst>
          </p:cNvPr>
          <p:cNvSpPr>
            <a:spLocks noGrp="1"/>
          </p:cNvSpPr>
          <p:nvPr>
            <p:ph type="sldNum" sz="quarter" idx="12"/>
          </p:nvPr>
        </p:nvSpPr>
        <p:spPr/>
        <p:txBody>
          <a:bodyPr/>
          <a:lstStyle/>
          <a:p>
            <a:fld id="{9860EDB8-5305-433F-BE41-D7A86D811DB3}" type="slidenum">
              <a:rPr lang="en-US" smtClean="0"/>
              <a:pPr/>
              <a:t>179</a:t>
            </a:fld>
            <a:endParaRPr lang="en-US"/>
          </a:p>
        </p:txBody>
      </p:sp>
    </p:spTree>
    <p:extLst>
      <p:ext uri="{BB962C8B-B14F-4D97-AF65-F5344CB8AC3E}">
        <p14:creationId xmlns:p14="http://schemas.microsoft.com/office/powerpoint/2010/main" val="19353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614619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Virtual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180</a:t>
            </a:fld>
            <a:endParaRPr lang="en-US"/>
          </a:p>
        </p:txBody>
      </p:sp>
      <p:pic>
        <p:nvPicPr>
          <p:cNvPr id="6" name="Picture 5">
            <a:extLst>
              <a:ext uri="{FF2B5EF4-FFF2-40B4-BE49-F238E27FC236}">
                <a16:creationId xmlns:a16="http://schemas.microsoft.com/office/drawing/2014/main" id="{BB1F658A-D100-4CEE-BF60-0272A9A9CC8F}"/>
              </a:ext>
            </a:extLst>
          </p:cNvPr>
          <p:cNvPicPr>
            <a:picLocks noChangeAspect="1"/>
          </p:cNvPicPr>
          <p:nvPr/>
        </p:nvPicPr>
        <p:blipFill>
          <a:blip r:embed="rId2"/>
          <a:stretch>
            <a:fillRect/>
          </a:stretch>
        </p:blipFill>
        <p:spPr>
          <a:xfrm>
            <a:off x="1046136" y="1586720"/>
            <a:ext cx="10307663" cy="4854056"/>
          </a:xfrm>
          <a:prstGeom prst="rect">
            <a:avLst/>
          </a:prstGeom>
        </p:spPr>
      </p:pic>
    </p:spTree>
    <p:extLst>
      <p:ext uri="{BB962C8B-B14F-4D97-AF65-F5344CB8AC3E}">
        <p14:creationId xmlns:p14="http://schemas.microsoft.com/office/powerpoint/2010/main" val="28779963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Physical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181</a:t>
            </a:fld>
            <a:endParaRPr lang="en-US"/>
          </a:p>
        </p:txBody>
      </p:sp>
      <p:pic>
        <p:nvPicPr>
          <p:cNvPr id="3" name="Picture 2">
            <a:extLst>
              <a:ext uri="{FF2B5EF4-FFF2-40B4-BE49-F238E27FC236}">
                <a16:creationId xmlns:a16="http://schemas.microsoft.com/office/drawing/2014/main" id="{B4CD16EE-9824-4F68-AFE7-A18DBF9824C5}"/>
              </a:ext>
            </a:extLst>
          </p:cNvPr>
          <p:cNvPicPr>
            <a:picLocks noChangeAspect="1"/>
          </p:cNvPicPr>
          <p:nvPr/>
        </p:nvPicPr>
        <p:blipFill>
          <a:blip r:embed="rId2"/>
          <a:stretch>
            <a:fillRect/>
          </a:stretch>
        </p:blipFill>
        <p:spPr>
          <a:xfrm>
            <a:off x="1201119" y="1208868"/>
            <a:ext cx="8624806" cy="5747386"/>
          </a:xfrm>
          <a:prstGeom prst="rect">
            <a:avLst/>
          </a:prstGeom>
        </p:spPr>
      </p:pic>
      <p:sp>
        <p:nvSpPr>
          <p:cNvPr id="7" name="Rectangle: Rounded Corners 6">
            <a:extLst>
              <a:ext uri="{FF2B5EF4-FFF2-40B4-BE49-F238E27FC236}">
                <a16:creationId xmlns:a16="http://schemas.microsoft.com/office/drawing/2014/main" id="{EDA9027A-BF76-45FB-93F6-A1BF39454B36}"/>
              </a:ext>
            </a:extLst>
          </p:cNvPr>
          <p:cNvSpPr/>
          <p:nvPr/>
        </p:nvSpPr>
        <p:spPr>
          <a:xfrm>
            <a:off x="1077132" y="1829822"/>
            <a:ext cx="3045417" cy="2571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4ACC9069-7D00-4227-BAF2-D9E119478477}"/>
              </a:ext>
            </a:extLst>
          </p:cNvPr>
          <p:cNvSpPr>
            <a:spLocks noGrp="1"/>
          </p:cNvSpPr>
          <p:nvPr>
            <p:ph idx="1"/>
          </p:nvPr>
        </p:nvSpPr>
        <p:spPr>
          <a:xfrm>
            <a:off x="4648200" y="3936568"/>
            <a:ext cx="6873825" cy="2571697"/>
          </a:xfrm>
        </p:spPr>
        <p:txBody>
          <a:bodyPr>
            <a:normAutofit/>
          </a:bodyPr>
          <a:lstStyle/>
          <a:p>
            <a:r>
              <a:rPr lang="en-MY" sz="2000" b="1" dirty="0"/>
              <a:t>The actual physical location of the file storage</a:t>
            </a:r>
            <a:endParaRPr lang="en-MY" dirty="0"/>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spTree>
    <p:extLst>
      <p:ext uri="{BB962C8B-B14F-4D97-AF65-F5344CB8AC3E}">
        <p14:creationId xmlns:p14="http://schemas.microsoft.com/office/powerpoint/2010/main" val="15644049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33BB-4C41-4A24-8209-8F3F20E2F0B8}"/>
              </a:ext>
            </a:extLst>
          </p:cNvPr>
          <p:cNvSpPr>
            <a:spLocks noGrp="1"/>
          </p:cNvSpPr>
          <p:nvPr>
            <p:ph type="title"/>
          </p:nvPr>
        </p:nvSpPr>
        <p:spPr/>
        <p:txBody>
          <a:bodyPr/>
          <a:lstStyle/>
          <a:p>
            <a:r>
              <a:rPr lang="en-MY" dirty="0"/>
              <a:t>create.blade.php - Display validation errors</a:t>
            </a:r>
          </a:p>
        </p:txBody>
      </p:sp>
      <p:sp>
        <p:nvSpPr>
          <p:cNvPr id="4" name="Footer Placeholder 3">
            <a:extLst>
              <a:ext uri="{FF2B5EF4-FFF2-40B4-BE49-F238E27FC236}">
                <a16:creationId xmlns:a16="http://schemas.microsoft.com/office/drawing/2014/main" id="{ECFF6280-A8FE-4A1C-AA54-0D1285143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844DAF8-5FCB-47E3-88D7-F134078B15D5}"/>
              </a:ext>
            </a:extLst>
          </p:cNvPr>
          <p:cNvSpPr>
            <a:spLocks noGrp="1"/>
          </p:cNvSpPr>
          <p:nvPr>
            <p:ph type="sldNum" sz="quarter" idx="12"/>
          </p:nvPr>
        </p:nvSpPr>
        <p:spPr/>
        <p:txBody>
          <a:bodyPr/>
          <a:lstStyle/>
          <a:p>
            <a:fld id="{9860EDB8-5305-433F-BE41-D7A86D811DB3}" type="slidenum">
              <a:rPr lang="en-US" smtClean="0"/>
              <a:pPr/>
              <a:t>182</a:t>
            </a:fld>
            <a:endParaRPr lang="en-US"/>
          </a:p>
        </p:txBody>
      </p:sp>
      <p:pic>
        <p:nvPicPr>
          <p:cNvPr id="6" name="Picture 5">
            <a:extLst>
              <a:ext uri="{FF2B5EF4-FFF2-40B4-BE49-F238E27FC236}">
                <a16:creationId xmlns:a16="http://schemas.microsoft.com/office/drawing/2014/main" id="{67852AC5-CC7A-4A55-9B1F-587A149A8BA3}"/>
              </a:ext>
            </a:extLst>
          </p:cNvPr>
          <p:cNvPicPr>
            <a:picLocks noChangeAspect="1"/>
          </p:cNvPicPr>
          <p:nvPr/>
        </p:nvPicPr>
        <p:blipFill rotWithShape="1">
          <a:blip r:embed="rId2"/>
          <a:srcRect l="15366" t="4789" r="4956" b="19095"/>
          <a:stretch/>
        </p:blipFill>
        <p:spPr>
          <a:xfrm>
            <a:off x="838200" y="1316481"/>
            <a:ext cx="10058519" cy="5404996"/>
          </a:xfrm>
          <a:prstGeom prst="rect">
            <a:avLst/>
          </a:prstGeom>
        </p:spPr>
      </p:pic>
    </p:spTree>
    <p:extLst>
      <p:ext uri="{BB962C8B-B14F-4D97-AF65-F5344CB8AC3E}">
        <p14:creationId xmlns:p14="http://schemas.microsoft.com/office/powerpoint/2010/main" val="37175557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183</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3707302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a:solidFill>
                  <a:schemeClr val="bg1"/>
                </a:solidFill>
              </a:rPr>
              <a:t>Laravel t21</a:t>
            </a:r>
            <a:r>
              <a:rPr lang="en-MY" sz="6000" b="1">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a:solidFill>
                  <a:schemeClr val="bg1"/>
                </a:solidFill>
              </a:rPr>
              <a:t>perhubungan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a:solidFill>
                  <a:schemeClr val="bg1"/>
                </a:solidFill>
              </a:rPr>
              <a:t>Laravel t22</a:t>
            </a:r>
            <a:r>
              <a:rPr lang="en-MY" sz="6000" b="1">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a:solidFill>
                  <a:schemeClr val="bg1"/>
                </a:solidFill>
              </a:rPr>
              <a:t>Laravel t23</a:t>
            </a:r>
            <a:r>
              <a:rPr lang="en-MY" sz="6000" b="1">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19</a:t>
            </a:fld>
            <a:endParaRPr lang="en-US"/>
          </a:p>
        </p:txBody>
      </p:sp>
    </p:spTree>
    <p:extLst>
      <p:ext uri="{BB962C8B-B14F-4D97-AF65-F5344CB8AC3E}">
        <p14:creationId xmlns:p14="http://schemas.microsoft.com/office/powerpoint/2010/main" val="3054534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963A-A85F-4A8D-9876-86DEDB097C96}"/>
              </a:ext>
            </a:extLst>
          </p:cNvPr>
          <p:cNvSpPr>
            <a:spLocks noGrp="1"/>
          </p:cNvSpPr>
          <p:nvPr>
            <p:ph type="title"/>
          </p:nvPr>
        </p:nvSpPr>
        <p:spPr/>
        <p:txBody>
          <a:bodyPr/>
          <a:lstStyle/>
          <a:p>
            <a:r>
              <a:rPr lang="en-MY"/>
              <a:t>Laravel Project Installation</a:t>
            </a:r>
          </a:p>
        </p:txBody>
      </p:sp>
      <p:sp>
        <p:nvSpPr>
          <p:cNvPr id="3" name="Content Placeholder 2">
            <a:extLst>
              <a:ext uri="{FF2B5EF4-FFF2-40B4-BE49-F238E27FC236}">
                <a16:creationId xmlns:a16="http://schemas.microsoft.com/office/drawing/2014/main" id="{38BA12E8-E816-4310-A2A2-E96DCE3338BC}"/>
              </a:ext>
            </a:extLst>
          </p:cNvPr>
          <p:cNvSpPr>
            <a:spLocks noGrp="1"/>
          </p:cNvSpPr>
          <p:nvPr>
            <p:ph idx="1"/>
          </p:nvPr>
        </p:nvSpPr>
        <p:spPr>
          <a:xfrm>
            <a:off x="838200" y="1307306"/>
            <a:ext cx="11271075" cy="5550694"/>
          </a:xfrm>
        </p:spPr>
        <p:txBody>
          <a:bodyPr>
            <a:normAutofit fontScale="77500" lnSpcReduction="20000"/>
          </a:bodyPr>
          <a:lstStyle/>
          <a:p>
            <a:pPr marL="342900" indent="-342900">
              <a:buFont typeface="+mj-lt"/>
              <a:buAutoNum type="arabicPeriod"/>
            </a:pPr>
            <a:r>
              <a:rPr lang="en-MY"/>
              <a:t>Laravel 8 Project using Laragon</a:t>
            </a:r>
          </a:p>
          <a:p>
            <a:pPr marL="1028700" lvl="1" indent="-342900"/>
            <a:r>
              <a:rPr lang="en-MY" b="1">
                <a:latin typeface="Courier New" panose="02070309020205020404" pitchFamily="49" charset="0"/>
                <a:cs typeface="Courier New" panose="02070309020205020404" pitchFamily="49" charset="0"/>
              </a:rPr>
              <a:t>composer create-project laravel/laravel laravel8 8.5</a:t>
            </a:r>
          </a:p>
          <a:p>
            <a:pPr marL="342900" indent="-342900">
              <a:buFont typeface="+mj-lt"/>
              <a:buAutoNum type="arabicPeriod"/>
            </a:pPr>
            <a:r>
              <a:rPr lang="en-MY"/>
              <a:t>Laravel/UI package</a:t>
            </a:r>
          </a:p>
          <a:p>
            <a:pPr marL="1028700" lvl="1" indent="-342900"/>
            <a:r>
              <a:rPr lang="en-MY" b="1">
                <a:latin typeface="Courier New" panose="02070309020205020404" pitchFamily="49" charset="0"/>
                <a:cs typeface="Courier New" panose="02070309020205020404" pitchFamily="49" charset="0"/>
              </a:rPr>
              <a:t>composer require laravel/ui</a:t>
            </a:r>
          </a:p>
          <a:p>
            <a:pPr marL="342900" indent="-342900">
              <a:buFont typeface="+mj-lt"/>
              <a:buAutoNum type="arabicPeriod"/>
            </a:pPr>
            <a:r>
              <a:rPr lang="en-MY"/>
              <a:t>Auth scaffolding</a:t>
            </a:r>
          </a:p>
          <a:p>
            <a:pPr marL="1028700" lvl="1" indent="-342900"/>
            <a:r>
              <a:rPr lang="fr-FR" b="1">
                <a:latin typeface="Courier New" panose="02070309020205020404" pitchFamily="49" charset="0"/>
                <a:cs typeface="Courier New" panose="02070309020205020404" pitchFamily="49" charset="0"/>
              </a:rPr>
              <a:t>php artisan ui bootstrap</a:t>
            </a:r>
          </a:p>
          <a:p>
            <a:pPr marL="1028700" lvl="1" indent="-342900"/>
            <a:r>
              <a:rPr lang="fr-FR" b="1">
                <a:latin typeface="Courier New" panose="02070309020205020404" pitchFamily="49" charset="0"/>
                <a:cs typeface="Courier New" panose="02070309020205020404" pitchFamily="49" charset="0"/>
              </a:rPr>
              <a:t>php artisan ui bootstrap --auth</a:t>
            </a:r>
            <a:endParaRPr lang="en-MY" b="1">
              <a:latin typeface="Courier New" panose="02070309020205020404" pitchFamily="49" charset="0"/>
              <a:cs typeface="Courier New" panose="02070309020205020404" pitchFamily="49" charset="0"/>
            </a:endParaRPr>
          </a:p>
          <a:p>
            <a:pPr marL="342900" indent="-342900">
              <a:buFont typeface="+mj-lt"/>
              <a:buAutoNum type="arabicPeriod"/>
            </a:pPr>
            <a:r>
              <a:rPr lang="en-MY"/>
              <a:t>NPM install/ run dev</a:t>
            </a:r>
          </a:p>
          <a:p>
            <a:pPr marL="1028700" lvl="1" indent="-342900"/>
            <a:r>
              <a:rPr lang="en-MY" b="1">
                <a:latin typeface="Courier New" panose="02070309020205020404" pitchFamily="49" charset="0"/>
                <a:cs typeface="Courier New" panose="02070309020205020404" pitchFamily="49" charset="0"/>
              </a:rPr>
              <a:t>npm install webpack</a:t>
            </a:r>
          </a:p>
          <a:p>
            <a:pPr marL="1028700" lvl="1" indent="-342900"/>
            <a:r>
              <a:rPr lang="en-MY" b="1">
                <a:latin typeface="Courier New" panose="02070309020205020404" pitchFamily="49" charset="0"/>
                <a:cs typeface="Courier New" panose="02070309020205020404" pitchFamily="49" charset="0"/>
              </a:rPr>
              <a:t>npm install</a:t>
            </a:r>
          </a:p>
          <a:p>
            <a:pPr marL="1028700" lvl="1" indent="-342900"/>
            <a:r>
              <a:rPr lang="en-MY" b="1">
                <a:latin typeface="Courier New" panose="02070309020205020404" pitchFamily="49" charset="0"/>
                <a:cs typeface="Courier New" panose="02070309020205020404" pitchFamily="49" charset="0"/>
              </a:rPr>
              <a:t>npm install &amp;&amp; npm run dev</a:t>
            </a:r>
          </a:p>
          <a:p>
            <a:pPr marL="342900" indent="-342900">
              <a:buFont typeface="+mj-lt"/>
              <a:buAutoNum type="arabicPeriod"/>
            </a:pPr>
            <a:r>
              <a:rPr lang="en-MY"/>
              <a:t>Test auth UI</a:t>
            </a:r>
          </a:p>
          <a:p>
            <a:pPr marL="1028700" lvl="1" indent="-342900"/>
            <a:r>
              <a:rPr lang="en-MY" b="1">
                <a:latin typeface="Courier New" panose="02070309020205020404" pitchFamily="49" charset="0"/>
                <a:cs typeface="Courier New" panose="02070309020205020404" pitchFamily="49" charset="0"/>
              </a:rPr>
              <a:t>laraproject.test/login</a:t>
            </a:r>
          </a:p>
          <a:p>
            <a:pPr marL="1028700" lvl="1" indent="-342900"/>
            <a:r>
              <a:rPr lang="en-MY" b="1">
                <a:latin typeface="Courier New" panose="02070309020205020404" pitchFamily="49" charset="0"/>
                <a:cs typeface="Courier New" panose="02070309020205020404" pitchFamily="49" charset="0"/>
              </a:rPr>
              <a:t>laraproject.test/register</a:t>
            </a:r>
          </a:p>
          <a:p>
            <a:pPr marL="342900" indent="-342900">
              <a:buFont typeface="+mj-lt"/>
              <a:buAutoNum type="arabicPeriod"/>
            </a:pPr>
            <a:endParaRPr lang="en-MY"/>
          </a:p>
          <a:p>
            <a:pPr marL="342900" indent="-342900">
              <a:buFont typeface="+mj-lt"/>
              <a:buAutoNum type="arabicPeriod"/>
            </a:pPr>
            <a:endParaRPr lang="en-MY"/>
          </a:p>
        </p:txBody>
      </p:sp>
      <p:sp>
        <p:nvSpPr>
          <p:cNvPr id="5" name="Slide Number Placeholder 4">
            <a:extLst>
              <a:ext uri="{FF2B5EF4-FFF2-40B4-BE49-F238E27FC236}">
                <a16:creationId xmlns:a16="http://schemas.microsoft.com/office/drawing/2014/main" id="{E1FA062F-5AF4-4F1F-8531-C08AD2C9F3A7}"/>
              </a:ext>
            </a:extLst>
          </p:cNvPr>
          <p:cNvSpPr>
            <a:spLocks noGrp="1"/>
          </p:cNvSpPr>
          <p:nvPr>
            <p:ph type="sldNum" sz="quarter" idx="12"/>
          </p:nvPr>
        </p:nvSpPr>
        <p:spPr/>
        <p:txBody>
          <a:bodyPr/>
          <a:lstStyle/>
          <a:p>
            <a:fld id="{9860EDB8-5305-433F-BE41-D7A86D811DB3}" type="slidenum">
              <a:rPr lang="en-US" smtClean="0"/>
              <a:pPr/>
              <a:t>2</a:t>
            </a:fld>
            <a:endParaRPr lang="en-US"/>
          </a:p>
        </p:txBody>
      </p:sp>
      <p:pic>
        <p:nvPicPr>
          <p:cNvPr id="6" name="Picture 2" descr="Login free vector icons designed by Freepik in 2021 | Free icons, + logo,  Logo images">
            <a:extLst>
              <a:ext uri="{FF2B5EF4-FFF2-40B4-BE49-F238E27FC236}">
                <a16:creationId xmlns:a16="http://schemas.microsoft.com/office/drawing/2014/main" id="{A9CBE159-6EB5-4108-840F-4A93F472F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929" y="47194"/>
            <a:ext cx="2323347" cy="23233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aravel icon by Friconix (fi-snsuxl-laravel) normal,solid,square ,logo,brand,php,framework,laravel">
            <a:extLst>
              <a:ext uri="{FF2B5EF4-FFF2-40B4-BE49-F238E27FC236}">
                <a16:creationId xmlns:a16="http://schemas.microsoft.com/office/drawing/2014/main" id="{7195B6E2-678C-41C8-81EB-618C905E4A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89" t="5829" r="6250" b="6190"/>
          <a:stretch/>
        </p:blipFill>
        <p:spPr bwMode="auto">
          <a:xfrm>
            <a:off x="10036969" y="1724817"/>
            <a:ext cx="1950862" cy="188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984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0" y="4477299"/>
            <a:ext cx="12192000" cy="881072"/>
          </a:xfrm>
        </p:spPr>
        <p:txBody>
          <a:bodyPr>
            <a:noAutofit/>
          </a:bodyPr>
          <a:lstStyle/>
          <a:p>
            <a:pPr algn="ctr"/>
            <a:r>
              <a:rPr lang="en-MY" sz="8000" b="1">
                <a:solidFill>
                  <a:schemeClr val="bg1"/>
                </a:solidFill>
              </a:rPr>
              <a:t>Create a New Record Form</a:t>
            </a:r>
            <a:br>
              <a:rPr lang="en-MY" sz="8000" b="1">
                <a:solidFill>
                  <a:schemeClr val="bg1"/>
                </a:solidFill>
              </a:rPr>
            </a:br>
            <a:r>
              <a:rPr lang="en-MY" sz="3200" b="1">
                <a:solidFill>
                  <a:schemeClr val="bg1"/>
                </a:solidFill>
              </a:rPr>
              <a:t>github.com/khirulnizam</a:t>
            </a:r>
            <a:endParaRPr lang="en-US" sz="60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6A6D71B-865F-45F9-85F8-160FE6E9435B}"/>
              </a:ext>
            </a:extLst>
          </p:cNvPr>
          <p:cNvSpPr/>
          <p:nvPr/>
        </p:nvSpPr>
        <p:spPr>
          <a:xfrm>
            <a:off x="2151555" y="835759"/>
            <a:ext cx="7888889" cy="261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7578555" y="993948"/>
            <a:ext cx="2357002" cy="2458378"/>
          </a:xfrm>
          <a:prstGeom prst="rect">
            <a:avLst/>
          </a:prstGeom>
        </p:spPr>
      </p:pic>
      <p:pic>
        <p:nvPicPr>
          <p:cNvPr id="8" name="Picture 4" descr="Laravel - Wikipedia">
            <a:extLst>
              <a:ext uri="{FF2B5EF4-FFF2-40B4-BE49-F238E27FC236}">
                <a16:creationId xmlns:a16="http://schemas.microsoft.com/office/drawing/2014/main" id="{40A30F88-0D23-425E-85B2-FE398D9196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7272" y="861391"/>
            <a:ext cx="2491375" cy="25909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Record Icon #46399 - Free Icons Library">
            <a:extLst>
              <a:ext uri="{FF2B5EF4-FFF2-40B4-BE49-F238E27FC236}">
                <a16:creationId xmlns:a16="http://schemas.microsoft.com/office/drawing/2014/main" id="{AE23722A-E87A-4DCC-8497-FE83F776B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5517" y="947161"/>
            <a:ext cx="2290011" cy="2290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4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a:highlight>
                  <a:srgbClr val="FFFF00"/>
                </a:highlight>
              </a:rPr>
              <a:t>app/Models</a:t>
            </a:r>
            <a:endParaRPr lang="en-US" b="1" dirty="0">
              <a:highlight>
                <a:srgbClr val="FFFF00"/>
              </a:highlight>
            </a:endParaRP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571813" y="77972"/>
            <a:ext cx="4524187" cy="6591445"/>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69820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273253" y="263809"/>
            <a:ext cx="10632667" cy="829159"/>
          </a:xfrm>
        </p:spPr>
        <p:txBody>
          <a:bodyPr>
            <a:normAutofit/>
          </a:bodyPr>
          <a:lstStyle/>
          <a:p>
            <a:r>
              <a:rPr lang="en-MY" dirty="0"/>
              <a:t>Create new record interface (</a:t>
            </a:r>
            <a:r>
              <a:rPr lang="en-MY" dirty="0" err="1"/>
              <a:t>create.blade.php</a:t>
            </a:r>
            <a:r>
              <a:rPr lang="en-MY" dirty="0"/>
              <a:t>)</a:t>
            </a:r>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2981839" y="1092968"/>
            <a:ext cx="8788477" cy="565570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23</a:t>
            </a:fld>
            <a:endParaRPr lang="en-US"/>
          </a:p>
        </p:txBody>
      </p:sp>
    </p:spTree>
    <p:extLst>
      <p:ext uri="{BB962C8B-B14F-4D97-AF65-F5344CB8AC3E}">
        <p14:creationId xmlns:p14="http://schemas.microsoft.com/office/powerpoint/2010/main" val="4244418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2036015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0" y="4477299"/>
            <a:ext cx="12192000" cy="881072"/>
          </a:xfrm>
        </p:spPr>
        <p:txBody>
          <a:bodyPr>
            <a:noAutofit/>
          </a:bodyPr>
          <a:lstStyle/>
          <a:p>
            <a:pPr algn="ctr"/>
            <a:r>
              <a:rPr lang="en-MY" sz="8000" b="1">
                <a:solidFill>
                  <a:schemeClr val="bg1"/>
                </a:solidFill>
              </a:rPr>
              <a:t>Controller &amp; </a:t>
            </a:r>
            <a:br>
              <a:rPr lang="en-MY" sz="8000" b="1">
                <a:solidFill>
                  <a:schemeClr val="bg1"/>
                </a:solidFill>
              </a:rPr>
            </a:br>
            <a:r>
              <a:rPr lang="en-MY" sz="8000" b="1">
                <a:solidFill>
                  <a:schemeClr val="bg1"/>
                </a:solidFill>
              </a:rPr>
              <a:t>Simple Route</a:t>
            </a:r>
            <a:br>
              <a:rPr lang="en-MY" sz="8000" b="1">
                <a:solidFill>
                  <a:schemeClr val="bg1"/>
                </a:solidFill>
              </a:rPr>
            </a:br>
            <a:r>
              <a:rPr lang="en-MY" sz="3200" b="1">
                <a:solidFill>
                  <a:schemeClr val="bg1"/>
                </a:solidFill>
              </a:rPr>
              <a:t>github.com/khirulnizam</a:t>
            </a:r>
            <a:endParaRPr lang="en-US" sz="60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6A6D71B-865F-45F9-85F8-160FE6E9435B}"/>
              </a:ext>
            </a:extLst>
          </p:cNvPr>
          <p:cNvSpPr/>
          <p:nvPr/>
        </p:nvSpPr>
        <p:spPr>
          <a:xfrm>
            <a:off x="2151555" y="764931"/>
            <a:ext cx="7888889" cy="2704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7578555" y="993948"/>
            <a:ext cx="2357002" cy="2458378"/>
          </a:xfrm>
          <a:prstGeom prst="rect">
            <a:avLst/>
          </a:prstGeom>
        </p:spPr>
      </p:pic>
      <p:pic>
        <p:nvPicPr>
          <p:cNvPr id="8" name="Picture 4" descr="Laravel - Wikipedia">
            <a:extLst>
              <a:ext uri="{FF2B5EF4-FFF2-40B4-BE49-F238E27FC236}">
                <a16:creationId xmlns:a16="http://schemas.microsoft.com/office/drawing/2014/main" id="{40A30F88-0D23-425E-85B2-FE398D9196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5127" y="854478"/>
            <a:ext cx="2491375" cy="259093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708C10E-46FE-4E41-838A-C7342D326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230" y="679110"/>
            <a:ext cx="2951510" cy="2941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310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2006009" y="188582"/>
            <a:ext cx="5046921" cy="6205130"/>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a:t>
            </a:r>
            <a:r>
              <a:rPr lang="en-US"/>
              <a:t>in the 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6949034" y="1513644"/>
            <a:ext cx="4523952" cy="4773741"/>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27</a:t>
            </a:fld>
            <a:endParaRPr lang="en-US"/>
          </a:p>
        </p:txBody>
      </p:sp>
    </p:spTree>
    <p:extLst>
      <p:ext uri="{BB962C8B-B14F-4D97-AF65-F5344CB8AC3E}">
        <p14:creationId xmlns:p14="http://schemas.microsoft.com/office/powerpoint/2010/main" val="2828915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9783281" y="137654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rotWithShape="1">
          <a:blip r:embed="rId4"/>
          <a:srcRect t="39390"/>
          <a:stretch/>
        </p:blipFill>
        <p:spPr>
          <a:xfrm>
            <a:off x="154854" y="3379139"/>
            <a:ext cx="9657192" cy="549998"/>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9225587" y="2416052"/>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52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963A-A85F-4A8D-9876-86DEDB097C96}"/>
              </a:ext>
            </a:extLst>
          </p:cNvPr>
          <p:cNvSpPr>
            <a:spLocks noGrp="1"/>
          </p:cNvSpPr>
          <p:nvPr>
            <p:ph type="title"/>
          </p:nvPr>
        </p:nvSpPr>
        <p:spPr/>
        <p:txBody>
          <a:bodyPr/>
          <a:lstStyle/>
          <a:p>
            <a:r>
              <a:rPr lang="en-MY"/>
              <a:t>Laravel Project</a:t>
            </a:r>
          </a:p>
        </p:txBody>
      </p:sp>
      <p:sp>
        <p:nvSpPr>
          <p:cNvPr id="3" name="Content Placeholder 2">
            <a:extLst>
              <a:ext uri="{FF2B5EF4-FFF2-40B4-BE49-F238E27FC236}">
                <a16:creationId xmlns:a16="http://schemas.microsoft.com/office/drawing/2014/main" id="{38BA12E8-E816-4310-A2A2-E96DCE3338BC}"/>
              </a:ext>
            </a:extLst>
          </p:cNvPr>
          <p:cNvSpPr>
            <a:spLocks noGrp="1"/>
          </p:cNvSpPr>
          <p:nvPr>
            <p:ph idx="1"/>
          </p:nvPr>
        </p:nvSpPr>
        <p:spPr>
          <a:xfrm>
            <a:off x="838200" y="1307306"/>
            <a:ext cx="11271075" cy="5550694"/>
          </a:xfrm>
        </p:spPr>
        <p:txBody>
          <a:bodyPr>
            <a:normAutofit/>
          </a:bodyPr>
          <a:lstStyle/>
          <a:p>
            <a:r>
              <a:rPr lang="en-MY"/>
              <a:t>6. Database – additional users table migrate</a:t>
            </a:r>
          </a:p>
          <a:p>
            <a:pPr marL="1028700" lvl="1" indent="-342900"/>
            <a:r>
              <a:rPr lang="en-MY" b="1">
                <a:latin typeface="Courier New" panose="02070309020205020404" pitchFamily="49" charset="0"/>
                <a:cs typeface="Courier New" panose="02070309020205020404" pitchFamily="49" charset="0"/>
              </a:rPr>
              <a:t>php artisan migrate</a:t>
            </a:r>
          </a:p>
          <a:p>
            <a:pPr marL="342900" indent="-342900"/>
            <a:r>
              <a:rPr lang="en-MY">
                <a:latin typeface="+mj-lt"/>
                <a:cs typeface="Courier New" panose="02070309020205020404" pitchFamily="49" charset="0"/>
              </a:rPr>
              <a:t>7. Test again to register / login</a:t>
            </a:r>
          </a:p>
          <a:p>
            <a:pPr marL="342900" indent="-342900">
              <a:buFont typeface="+mj-lt"/>
              <a:buAutoNum type="arabicPeriod"/>
            </a:pPr>
            <a:endParaRPr lang="en-MY"/>
          </a:p>
          <a:p>
            <a:pPr marL="342900" indent="-342900">
              <a:buFont typeface="+mj-lt"/>
              <a:buAutoNum type="arabicPeriod"/>
            </a:pPr>
            <a:endParaRPr lang="en-MY"/>
          </a:p>
        </p:txBody>
      </p:sp>
      <p:sp>
        <p:nvSpPr>
          <p:cNvPr id="5" name="Slide Number Placeholder 4">
            <a:extLst>
              <a:ext uri="{FF2B5EF4-FFF2-40B4-BE49-F238E27FC236}">
                <a16:creationId xmlns:a16="http://schemas.microsoft.com/office/drawing/2014/main" id="{E1FA062F-5AF4-4F1F-8531-C08AD2C9F3A7}"/>
              </a:ext>
            </a:extLst>
          </p:cNvPr>
          <p:cNvSpPr>
            <a:spLocks noGrp="1"/>
          </p:cNvSpPr>
          <p:nvPr>
            <p:ph type="sldNum" sz="quarter" idx="12"/>
          </p:nvPr>
        </p:nvSpPr>
        <p:spPr/>
        <p:txBody>
          <a:bodyPr/>
          <a:lstStyle/>
          <a:p>
            <a:fld id="{9860EDB8-5305-433F-BE41-D7A86D811DB3}" type="slidenum">
              <a:rPr lang="en-US" smtClean="0"/>
              <a:pPr/>
              <a:t>3</a:t>
            </a:fld>
            <a:endParaRPr lang="en-US"/>
          </a:p>
        </p:txBody>
      </p:sp>
      <p:pic>
        <p:nvPicPr>
          <p:cNvPr id="6" name="Picture 2" descr="Login free vector icons designed by Freepik in 2021 | Free icons, + logo,  Logo images">
            <a:extLst>
              <a:ext uri="{FF2B5EF4-FFF2-40B4-BE49-F238E27FC236}">
                <a16:creationId xmlns:a16="http://schemas.microsoft.com/office/drawing/2014/main" id="{A9CBE159-6EB5-4108-840F-4A93F472F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929" y="47194"/>
            <a:ext cx="2323347" cy="23233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aravel icon by Friconix (fi-snsuxl-laravel) normal,solid,square ,logo,brand,php,framework,laravel">
            <a:extLst>
              <a:ext uri="{FF2B5EF4-FFF2-40B4-BE49-F238E27FC236}">
                <a16:creationId xmlns:a16="http://schemas.microsoft.com/office/drawing/2014/main" id="{7195B6E2-678C-41C8-81EB-618C905E4A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89" t="5829" r="6250" b="6190"/>
          <a:stretch/>
        </p:blipFill>
        <p:spPr bwMode="auto">
          <a:xfrm>
            <a:off x="10036969" y="1724817"/>
            <a:ext cx="1950862" cy="188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903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30</a:t>
            </a:fld>
            <a:endParaRPr lang="en-US"/>
          </a:p>
        </p:txBody>
      </p:sp>
    </p:spTree>
    <p:extLst>
      <p:ext uri="{BB962C8B-B14F-4D97-AF65-F5344CB8AC3E}">
        <p14:creationId xmlns:p14="http://schemas.microsoft.com/office/powerpoint/2010/main" val="360193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31</a:t>
            </a:fld>
            <a:endParaRPr lang="en-US"/>
          </a:p>
        </p:txBody>
      </p:sp>
    </p:spTree>
    <p:extLst>
      <p:ext uri="{BB962C8B-B14F-4D97-AF65-F5344CB8AC3E}">
        <p14:creationId xmlns:p14="http://schemas.microsoft.com/office/powerpoint/2010/main" val="210049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52B653-278E-411E-B5E9-568FE6012301}"/>
              </a:ext>
            </a:extLst>
          </p:cNvPr>
          <p:cNvPicPr>
            <a:picLocks noChangeAspect="1"/>
          </p:cNvPicPr>
          <p:nvPr/>
        </p:nvPicPr>
        <p:blipFill>
          <a:blip r:embed="rId2"/>
          <a:stretch>
            <a:fillRect/>
          </a:stretch>
        </p:blipFill>
        <p:spPr>
          <a:xfrm>
            <a:off x="2098158" y="1152230"/>
            <a:ext cx="9993829" cy="569148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a:t>
            </a:r>
            <a:r>
              <a:rPr lang="en-MY" err="1"/>
              <a:t>php</a:t>
            </a:r>
            <a:r>
              <a:rPr lang="en-MY"/>
              <a:t> )</a:t>
            </a:r>
            <a:br>
              <a:rPr lang="en-MY"/>
            </a:br>
            <a:r>
              <a:rPr lang="en-MY"/>
              <a:t>Laravel 8</a:t>
            </a:r>
            <a:endParaRPr lang="en-MY" dirty="0"/>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32</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9212192" y="351591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20569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33</a:t>
            </a:fld>
            <a:endParaRPr lang="en-US"/>
          </a:p>
        </p:txBody>
      </p:sp>
    </p:spTree>
    <p:extLst>
      <p:ext uri="{BB962C8B-B14F-4D97-AF65-F5344CB8AC3E}">
        <p14:creationId xmlns:p14="http://schemas.microsoft.com/office/powerpoint/2010/main" val="3637918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34</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35</a:t>
            </a:fld>
            <a:endParaRPr lang="en-US"/>
          </a:p>
        </p:txBody>
      </p:sp>
    </p:spTree>
    <p:extLst>
      <p:ext uri="{BB962C8B-B14F-4D97-AF65-F5344CB8AC3E}">
        <p14:creationId xmlns:p14="http://schemas.microsoft.com/office/powerpoint/2010/main" val="110695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36</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0" y="4477299"/>
            <a:ext cx="12192000" cy="881072"/>
          </a:xfrm>
        </p:spPr>
        <p:txBody>
          <a:bodyPr>
            <a:noAutofit/>
          </a:bodyPr>
          <a:lstStyle/>
          <a:p>
            <a:pPr algn="ctr"/>
            <a:r>
              <a:rPr lang="en-MY" sz="8000" b="1">
                <a:solidFill>
                  <a:schemeClr val="bg1"/>
                </a:solidFill>
              </a:rPr>
              <a:t>Route resource </a:t>
            </a:r>
            <a:br>
              <a:rPr lang="en-MY" sz="8000" b="1">
                <a:solidFill>
                  <a:schemeClr val="bg1"/>
                </a:solidFill>
              </a:rPr>
            </a:br>
            <a:r>
              <a:rPr lang="en-MY" sz="8000" b="1">
                <a:solidFill>
                  <a:schemeClr val="bg1"/>
                </a:solidFill>
              </a:rPr>
              <a:t>&amp; index </a:t>
            </a:r>
            <a:br>
              <a:rPr lang="en-MY" sz="8000" b="1">
                <a:solidFill>
                  <a:schemeClr val="bg1"/>
                </a:solidFill>
              </a:rPr>
            </a:br>
            <a:r>
              <a:rPr lang="en-MY" sz="3200" b="1">
                <a:solidFill>
                  <a:schemeClr val="bg1"/>
                </a:solidFill>
              </a:rPr>
              <a:t>github.com/khirulnizam</a:t>
            </a:r>
            <a:endParaRPr lang="en-US" sz="60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6A6D71B-865F-45F9-85F8-160FE6E9435B}"/>
              </a:ext>
            </a:extLst>
          </p:cNvPr>
          <p:cNvSpPr/>
          <p:nvPr/>
        </p:nvSpPr>
        <p:spPr>
          <a:xfrm>
            <a:off x="2151555" y="835759"/>
            <a:ext cx="7888889" cy="261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7578555" y="993948"/>
            <a:ext cx="2357002" cy="2458378"/>
          </a:xfrm>
          <a:prstGeom prst="rect">
            <a:avLst/>
          </a:prstGeom>
        </p:spPr>
      </p:pic>
      <p:pic>
        <p:nvPicPr>
          <p:cNvPr id="8" name="Picture 4" descr="Laravel - Wikipedia">
            <a:extLst>
              <a:ext uri="{FF2B5EF4-FFF2-40B4-BE49-F238E27FC236}">
                <a16:creationId xmlns:a16="http://schemas.microsoft.com/office/drawing/2014/main" id="{40A30F88-0D23-425E-85B2-FE398D9196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7272" y="861391"/>
            <a:ext cx="2491375" cy="259093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Route 66 Vector Logo - Download Free SVG Icon | Worldvectorlogo">
            <a:extLst>
              <a:ext uri="{FF2B5EF4-FFF2-40B4-BE49-F238E27FC236}">
                <a16:creationId xmlns:a16="http://schemas.microsoft.com/office/drawing/2014/main" id="{C1C68562-D609-4550-AA17-B4880AFD95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1028" name="Picture 4" descr="US Route 66 USA Chopper Logo Highway Road Sign Embroidered Biker Emblem|  Embroidery High Quality Iron on Sew on Embroidered Patch badges for clothes  jackets t-shirts coats bags hats wallets- Buy Online">
            <a:extLst>
              <a:ext uri="{FF2B5EF4-FFF2-40B4-BE49-F238E27FC236}">
                <a16:creationId xmlns:a16="http://schemas.microsoft.com/office/drawing/2014/main" id="{10CE8222-2B60-4469-AEB8-F1995B4770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148" y="861391"/>
            <a:ext cx="2430297" cy="259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612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a:highlight>
                  <a:srgbClr val="FFFF00"/>
                </a:highlight>
              </a:rPr>
              <a:t>app/Models</a:t>
            </a:r>
            <a:endParaRPr lang="en-US" b="1" dirty="0">
              <a:highlight>
                <a:srgbClr val="FFFF00"/>
              </a:highlight>
            </a:endParaRP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4216974" y="62933"/>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53423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95E62E-FF3B-4953-A996-C43004B38C4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478A5C13-059C-46D8-A1BC-210A265859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6C19840-7D32-4EF5-B304-432F72A728BA}"/>
              </a:ext>
            </a:extLst>
          </p:cNvPr>
          <p:cNvSpPr>
            <a:spLocks noGrp="1"/>
          </p:cNvSpPr>
          <p:nvPr>
            <p:ph type="sldNum" sz="quarter" idx="12"/>
          </p:nvPr>
        </p:nvSpPr>
        <p:spPr/>
        <p:txBody>
          <a:bodyPr/>
          <a:lstStyle/>
          <a:p>
            <a:fld id="{9860EDB8-5305-433F-BE41-D7A86D811DB3}" type="slidenum">
              <a:rPr lang="en-US" smtClean="0"/>
              <a:pPr/>
              <a:t>39</a:t>
            </a:fld>
            <a:endParaRPr lang="en-US"/>
          </a:p>
        </p:txBody>
      </p:sp>
      <p:sp>
        <p:nvSpPr>
          <p:cNvPr id="6" name="Title 1">
            <a:extLst>
              <a:ext uri="{FF2B5EF4-FFF2-40B4-BE49-F238E27FC236}">
                <a16:creationId xmlns:a16="http://schemas.microsoft.com/office/drawing/2014/main" id="{AF8AD6D2-4FC7-4493-B411-C7037237B61B}"/>
              </a:ext>
            </a:extLst>
          </p:cNvPr>
          <p:cNvSpPr>
            <a:spLocks noGrp="1"/>
          </p:cNvSpPr>
          <p:nvPr>
            <p:ph type="title"/>
          </p:nvPr>
        </p:nvSpPr>
        <p:spPr>
          <a:xfrm>
            <a:off x="604434" y="0"/>
            <a:ext cx="10749367" cy="1208868"/>
          </a:xfrm>
        </p:spPr>
        <p:txBody>
          <a:bodyPr/>
          <a:lstStyle/>
          <a:p>
            <a:r>
              <a:rPr lang="en-MY"/>
              <a:t>Route resource</a:t>
            </a:r>
          </a:p>
        </p:txBody>
      </p:sp>
      <p:pic>
        <p:nvPicPr>
          <p:cNvPr id="8" name="Picture 7">
            <a:extLst>
              <a:ext uri="{FF2B5EF4-FFF2-40B4-BE49-F238E27FC236}">
                <a16:creationId xmlns:a16="http://schemas.microsoft.com/office/drawing/2014/main" id="{F506B187-FD4D-4395-B686-B118E38E2F32}"/>
              </a:ext>
            </a:extLst>
          </p:cNvPr>
          <p:cNvPicPr>
            <a:picLocks noChangeAspect="1"/>
          </p:cNvPicPr>
          <p:nvPr/>
        </p:nvPicPr>
        <p:blipFill>
          <a:blip r:embed="rId2"/>
          <a:stretch>
            <a:fillRect/>
          </a:stretch>
        </p:blipFill>
        <p:spPr>
          <a:xfrm>
            <a:off x="0" y="1742389"/>
            <a:ext cx="12192000" cy="3373221"/>
          </a:xfrm>
          <a:prstGeom prst="rect">
            <a:avLst/>
          </a:prstGeom>
        </p:spPr>
      </p:pic>
      <p:sp>
        <p:nvSpPr>
          <p:cNvPr id="9" name="Rectangle: Rounded Corners 8">
            <a:extLst>
              <a:ext uri="{FF2B5EF4-FFF2-40B4-BE49-F238E27FC236}">
                <a16:creationId xmlns:a16="http://schemas.microsoft.com/office/drawing/2014/main" id="{ABDC1A90-CB7E-47EB-8C68-D7B4FF78B7A5}"/>
              </a:ext>
            </a:extLst>
          </p:cNvPr>
          <p:cNvSpPr/>
          <p:nvPr/>
        </p:nvSpPr>
        <p:spPr>
          <a:xfrm>
            <a:off x="887735" y="3967566"/>
            <a:ext cx="11022712" cy="1464590"/>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06735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9727279" y="4356554"/>
            <a:ext cx="1977412" cy="2124568"/>
          </a:xfrm>
          <a:prstGeom prst="rect">
            <a:avLst/>
          </a:prstGeom>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4">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0" y="4477299"/>
            <a:ext cx="12192000" cy="881072"/>
          </a:xfrm>
        </p:spPr>
        <p:txBody>
          <a:bodyPr>
            <a:noAutofit/>
          </a:bodyPr>
          <a:lstStyle/>
          <a:p>
            <a:pPr algn="ctr"/>
            <a:r>
              <a:rPr lang="en-MY" sz="8000" b="1">
                <a:solidFill>
                  <a:schemeClr val="bg1"/>
                </a:solidFill>
              </a:rPr>
              <a:t>Model &amp; </a:t>
            </a:r>
            <a:br>
              <a:rPr lang="en-MY" sz="8000" b="1">
                <a:solidFill>
                  <a:schemeClr val="bg1"/>
                </a:solidFill>
              </a:rPr>
            </a:br>
            <a:r>
              <a:rPr lang="en-MY" sz="8000" b="1">
                <a:solidFill>
                  <a:schemeClr val="bg1"/>
                </a:solidFill>
              </a:rPr>
              <a:t>Database/Table</a:t>
            </a:r>
            <a:br>
              <a:rPr lang="en-MY" sz="8000" b="1">
                <a:solidFill>
                  <a:schemeClr val="bg1"/>
                </a:solidFill>
              </a:rPr>
            </a:br>
            <a:r>
              <a:rPr lang="en-MY" sz="3200" b="1">
                <a:solidFill>
                  <a:schemeClr val="bg1"/>
                </a:solidFill>
              </a:rPr>
              <a:t>github.com/khirulnizam</a:t>
            </a:r>
            <a:endParaRPr lang="en-US" sz="60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6A6D71B-865F-45F9-85F8-160FE6E9435B}"/>
              </a:ext>
            </a:extLst>
          </p:cNvPr>
          <p:cNvSpPr/>
          <p:nvPr/>
        </p:nvSpPr>
        <p:spPr>
          <a:xfrm>
            <a:off x="2151555" y="835759"/>
            <a:ext cx="7888889" cy="261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7578555" y="993948"/>
            <a:ext cx="2357002" cy="2458378"/>
          </a:xfrm>
          <a:prstGeom prst="rect">
            <a:avLst/>
          </a:prstGeom>
        </p:spPr>
      </p:pic>
      <p:pic>
        <p:nvPicPr>
          <p:cNvPr id="8" name="Picture 4" descr="Laravel - Wikipedia">
            <a:extLst>
              <a:ext uri="{FF2B5EF4-FFF2-40B4-BE49-F238E27FC236}">
                <a16:creationId xmlns:a16="http://schemas.microsoft.com/office/drawing/2014/main" id="{40A30F88-0D23-425E-85B2-FE398D9196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7272" y="861391"/>
            <a:ext cx="2491375" cy="259093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Route 66 Vector Logo - Download Free SVG Icon | Worldvectorlogo">
            <a:extLst>
              <a:ext uri="{FF2B5EF4-FFF2-40B4-BE49-F238E27FC236}">
                <a16:creationId xmlns:a16="http://schemas.microsoft.com/office/drawing/2014/main" id="{C1C68562-D609-4550-AA17-B4880AFD95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7" name="Picture 6">
            <a:extLst>
              <a:ext uri="{FF2B5EF4-FFF2-40B4-BE49-F238E27FC236}">
                <a16:creationId xmlns:a16="http://schemas.microsoft.com/office/drawing/2014/main" id="{CC91710C-1F6F-42DA-9415-98E686EB1409}"/>
              </a:ext>
            </a:extLst>
          </p:cNvPr>
          <p:cNvPicPr>
            <a:picLocks noChangeAspect="1"/>
          </p:cNvPicPr>
          <p:nvPr/>
        </p:nvPicPr>
        <p:blipFill>
          <a:blip r:embed="rId5"/>
          <a:stretch>
            <a:fillRect/>
          </a:stretch>
        </p:blipFill>
        <p:spPr>
          <a:xfrm>
            <a:off x="2171584" y="861391"/>
            <a:ext cx="2491375" cy="2438273"/>
          </a:xfrm>
          <a:prstGeom prst="rect">
            <a:avLst/>
          </a:prstGeom>
        </p:spPr>
      </p:pic>
    </p:spTree>
    <p:extLst>
      <p:ext uri="{BB962C8B-B14F-4D97-AF65-F5344CB8AC3E}">
        <p14:creationId xmlns:p14="http://schemas.microsoft.com/office/powerpoint/2010/main" val="2485566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a:highlight>
                  <a:srgbClr val="FFFF00"/>
                </a:highlight>
              </a:rPr>
              <a:t>app/Models</a:t>
            </a:r>
            <a:endParaRPr lang="en-US" b="1" dirty="0">
              <a:highlight>
                <a:srgbClr val="FFFF00"/>
              </a:highlight>
            </a:endParaRP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flipH="1">
            <a:off x="6096000" y="4252600"/>
            <a:ext cx="5061614" cy="241681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671656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273253" y="263809"/>
            <a:ext cx="10632667" cy="829159"/>
          </a:xfrm>
        </p:spPr>
        <p:txBody>
          <a:bodyPr>
            <a:normAutofit/>
          </a:bodyPr>
          <a:lstStyle/>
          <a:p>
            <a:r>
              <a:rPr lang="en-MY" dirty="0"/>
              <a:t>Create new record interface (</a:t>
            </a:r>
            <a:r>
              <a:rPr lang="en-MY" dirty="0" err="1"/>
              <a:t>create.blade.php</a:t>
            </a:r>
            <a:r>
              <a:rPr lang="en-MY" dirty="0"/>
              <a:t>)</a:t>
            </a:r>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2981839" y="1092968"/>
            <a:ext cx="8788477" cy="565570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81595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3" y="3429000"/>
            <a:ext cx="4600613" cy="158635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43</a:t>
            </a:fld>
            <a:endParaRPr lang="en-US"/>
          </a:p>
        </p:txBody>
      </p:sp>
      <p:pic>
        <p:nvPicPr>
          <p:cNvPr id="10" name="Picture 9">
            <a:extLst>
              <a:ext uri="{FF2B5EF4-FFF2-40B4-BE49-F238E27FC236}">
                <a16:creationId xmlns:a16="http://schemas.microsoft.com/office/drawing/2014/main" id="{49094CF5-B938-4101-AE58-490C969B08E3}"/>
              </a:ext>
            </a:extLst>
          </p:cNvPr>
          <p:cNvPicPr>
            <a:picLocks noChangeAspect="1"/>
          </p:cNvPicPr>
          <p:nvPr/>
        </p:nvPicPr>
        <p:blipFill>
          <a:blip r:embed="rId3"/>
          <a:stretch>
            <a:fillRect/>
          </a:stretch>
        </p:blipFill>
        <p:spPr>
          <a:xfrm>
            <a:off x="4217580" y="3123908"/>
            <a:ext cx="7754592" cy="3053055"/>
          </a:xfrm>
          <a:prstGeom prst="rect">
            <a:avLst/>
          </a:prstGeom>
          <a:ln>
            <a:solidFill>
              <a:srgbClr val="FF0000"/>
            </a:solidFill>
          </a:ln>
        </p:spPr>
      </p:pic>
    </p:spTree>
    <p:extLst>
      <p:ext uri="{BB962C8B-B14F-4D97-AF65-F5344CB8AC3E}">
        <p14:creationId xmlns:p14="http://schemas.microsoft.com/office/powerpoint/2010/main" val="2782355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44</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94258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45</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34306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7893ED-F6F3-4899-9C03-81B345866969}"/>
              </a:ext>
            </a:extLst>
          </p:cNvPr>
          <p:cNvPicPr>
            <a:picLocks noChangeAspect="1"/>
          </p:cNvPicPr>
          <p:nvPr/>
        </p:nvPicPr>
        <p:blipFill>
          <a:blip r:embed="rId3"/>
          <a:stretch>
            <a:fillRect/>
          </a:stretch>
        </p:blipFill>
        <p:spPr>
          <a:xfrm>
            <a:off x="3538575" y="1531458"/>
            <a:ext cx="7815225" cy="5163879"/>
          </a:xfrm>
          <a:prstGeom prst="rect">
            <a:avLst/>
          </a:prstGeom>
        </p:spPr>
      </p:pic>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46</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4261884" y="5082362"/>
            <a:ext cx="5730240" cy="14098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18509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47</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308766" y="1521113"/>
            <a:ext cx="11678342" cy="2368716"/>
          </a:xfrm>
          <a:prstGeom prst="rect">
            <a:avLst/>
          </a:prstGeom>
        </p:spPr>
      </p:pic>
    </p:spTree>
    <p:extLst>
      <p:ext uri="{BB962C8B-B14F-4D97-AF65-F5344CB8AC3E}">
        <p14:creationId xmlns:p14="http://schemas.microsoft.com/office/powerpoint/2010/main" val="1883664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E29D2-AB32-4AFF-B1DB-8F973DC8C1A6}"/>
              </a:ext>
            </a:extLst>
          </p:cNvPr>
          <p:cNvPicPr>
            <a:picLocks noChangeAspect="1"/>
          </p:cNvPicPr>
          <p:nvPr/>
        </p:nvPicPr>
        <p:blipFill>
          <a:blip r:embed="rId2"/>
          <a:stretch>
            <a:fillRect/>
          </a:stretch>
        </p:blipFill>
        <p:spPr>
          <a:xfrm>
            <a:off x="1764535" y="1310055"/>
            <a:ext cx="10427465" cy="5547946"/>
          </a:xfrm>
          <a:prstGeom prst="rect">
            <a:avLst/>
          </a:prstGeom>
        </p:spPr>
      </p:pic>
      <p:sp>
        <p:nvSpPr>
          <p:cNvPr id="2" name="Title 1">
            <a:extLst>
              <a:ext uri="{FF2B5EF4-FFF2-40B4-BE49-F238E27FC236}">
                <a16:creationId xmlns:a16="http://schemas.microsoft.com/office/drawing/2014/main" id="{7C1AA24D-AD4D-4BC0-B976-936AD9058B0A}"/>
              </a:ext>
            </a:extLst>
          </p:cNvPr>
          <p:cNvSpPr>
            <a:spLocks noGrp="1"/>
          </p:cNvSpPr>
          <p:nvPr>
            <p:ph type="title"/>
          </p:nvPr>
        </p:nvSpPr>
        <p:spPr/>
        <p:txBody>
          <a:bodyPr/>
          <a:lstStyle/>
          <a:p>
            <a:r>
              <a:rPr lang="en-MY"/>
              <a:t>HeidiSQL – heidisql.com</a:t>
            </a:r>
          </a:p>
        </p:txBody>
      </p:sp>
      <p:sp>
        <p:nvSpPr>
          <p:cNvPr id="4" name="Footer Placeholder 3">
            <a:extLst>
              <a:ext uri="{FF2B5EF4-FFF2-40B4-BE49-F238E27FC236}">
                <a16:creationId xmlns:a16="http://schemas.microsoft.com/office/drawing/2014/main" id="{81678BFC-8220-44DA-A1FD-F7E4E6CDCF5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47A7D1-7661-4F8C-8C9E-AFCEFCDC157F}"/>
              </a:ext>
            </a:extLst>
          </p:cNvPr>
          <p:cNvSpPr>
            <a:spLocks noGrp="1"/>
          </p:cNvSpPr>
          <p:nvPr>
            <p:ph type="sldNum" sz="quarter" idx="12"/>
          </p:nvPr>
        </p:nvSpPr>
        <p:spPr/>
        <p:txBody>
          <a:bodyPr/>
          <a:lstStyle/>
          <a:p>
            <a:fld id="{9860EDB8-5305-433F-BE41-D7A86D811DB3}" type="slidenum">
              <a:rPr lang="en-US" smtClean="0"/>
              <a:pPr/>
              <a:t>48</a:t>
            </a:fld>
            <a:endParaRPr lang="en-US"/>
          </a:p>
        </p:txBody>
      </p:sp>
      <p:pic>
        <p:nvPicPr>
          <p:cNvPr id="4098" name="Picture 2" descr="HeidiSQL - Wikipedia">
            <a:extLst>
              <a:ext uri="{FF2B5EF4-FFF2-40B4-BE49-F238E27FC236}">
                <a16:creationId xmlns:a16="http://schemas.microsoft.com/office/drawing/2014/main" id="{14DF2CB9-02B1-4DED-ACD0-883B498ACD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19908"/>
            <a:ext cx="3207744" cy="320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76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49</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641163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2314283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50</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97046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2214456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0" y="4611977"/>
            <a:ext cx="12192000" cy="881072"/>
          </a:xfrm>
        </p:spPr>
        <p:txBody>
          <a:bodyPr>
            <a:noAutofit/>
          </a:bodyPr>
          <a:lstStyle/>
          <a:p>
            <a:pPr algn="ctr"/>
            <a:r>
              <a:rPr lang="en-MY" sz="8000" b="1">
                <a:solidFill>
                  <a:schemeClr val="bg1"/>
                </a:solidFill>
              </a:rPr>
              <a:t>Insert Form &amp; </a:t>
            </a:r>
            <a:br>
              <a:rPr lang="en-MY" sz="8000" b="1">
                <a:solidFill>
                  <a:schemeClr val="bg1"/>
                </a:solidFill>
              </a:rPr>
            </a:br>
            <a:r>
              <a:rPr lang="en-MY" sz="8000" b="1">
                <a:solidFill>
                  <a:schemeClr val="bg1"/>
                </a:solidFill>
              </a:rPr>
              <a:t>Store New Record</a:t>
            </a:r>
            <a:br>
              <a:rPr lang="en-MY" sz="8000" b="1">
                <a:solidFill>
                  <a:schemeClr val="bg1"/>
                </a:solidFill>
              </a:rPr>
            </a:br>
            <a:r>
              <a:rPr lang="en-MY" sz="3200" b="1">
                <a:solidFill>
                  <a:schemeClr val="bg1"/>
                </a:solidFill>
              </a:rPr>
              <a:t>github.com/khirulnizam</a:t>
            </a:r>
            <a:endParaRPr lang="en-US" sz="60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6A6D71B-865F-45F9-85F8-160FE6E9435B}"/>
              </a:ext>
            </a:extLst>
          </p:cNvPr>
          <p:cNvSpPr/>
          <p:nvPr/>
        </p:nvSpPr>
        <p:spPr>
          <a:xfrm>
            <a:off x="2151555" y="835759"/>
            <a:ext cx="7888889" cy="261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7578555" y="993948"/>
            <a:ext cx="2357002" cy="2458378"/>
          </a:xfrm>
          <a:prstGeom prst="rect">
            <a:avLst/>
          </a:prstGeom>
        </p:spPr>
      </p:pic>
      <p:pic>
        <p:nvPicPr>
          <p:cNvPr id="8" name="Picture 4" descr="Laravel - Wikipedia">
            <a:extLst>
              <a:ext uri="{FF2B5EF4-FFF2-40B4-BE49-F238E27FC236}">
                <a16:creationId xmlns:a16="http://schemas.microsoft.com/office/drawing/2014/main" id="{40A30F88-0D23-425E-85B2-FE398D9196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7272" y="861391"/>
            <a:ext cx="2491375" cy="259093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Route 66 Vector Logo - Download Free SVG Icon | Worldvectorlogo">
            <a:extLst>
              <a:ext uri="{FF2B5EF4-FFF2-40B4-BE49-F238E27FC236}">
                <a16:creationId xmlns:a16="http://schemas.microsoft.com/office/drawing/2014/main" id="{C1C68562-D609-4550-AA17-B4880AFD95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2050" name="Picture 2" descr="Record Icons - 20,957 free vector icons">
            <a:extLst>
              <a:ext uri="{FF2B5EF4-FFF2-40B4-BE49-F238E27FC236}">
                <a16:creationId xmlns:a16="http://schemas.microsoft.com/office/drawing/2014/main" id="{7E4C9474-1C17-4D09-9171-297ED33E7F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5475" y="1122484"/>
            <a:ext cx="1954640" cy="195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58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2650210" y="3336953"/>
            <a:ext cx="8703590" cy="2080647"/>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53</a:t>
            </a:fld>
            <a:endParaRPr lang="en-US"/>
          </a:p>
        </p:txBody>
      </p:sp>
    </p:spTree>
    <p:extLst>
      <p:ext uri="{BB962C8B-B14F-4D97-AF65-F5344CB8AC3E}">
        <p14:creationId xmlns:p14="http://schemas.microsoft.com/office/powerpoint/2010/main" val="3922692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D965-9965-4311-9CE5-0E45C6CEE5DE}"/>
              </a:ext>
            </a:extLst>
          </p:cNvPr>
          <p:cNvSpPr>
            <a:spLocks noGrp="1"/>
          </p:cNvSpPr>
          <p:nvPr>
            <p:ph type="title"/>
          </p:nvPr>
        </p:nvSpPr>
        <p:spPr>
          <a:xfrm>
            <a:off x="51541" y="0"/>
            <a:ext cx="10749367" cy="755212"/>
          </a:xfrm>
        </p:spPr>
        <p:txBody>
          <a:bodyPr/>
          <a:lstStyle/>
          <a:p>
            <a:r>
              <a:rPr lang="en-MY"/>
              <a:t>Action path</a:t>
            </a:r>
          </a:p>
        </p:txBody>
      </p:sp>
      <p:sp>
        <p:nvSpPr>
          <p:cNvPr id="4" name="Footer Placeholder 3">
            <a:extLst>
              <a:ext uri="{FF2B5EF4-FFF2-40B4-BE49-F238E27FC236}">
                <a16:creationId xmlns:a16="http://schemas.microsoft.com/office/drawing/2014/main" id="{C96D8F97-9FA2-4414-9061-7A5ECFB84C2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D3EB286-2FBD-4CBE-B5E8-D444F6486C52}"/>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FB3622D9-9C83-41FE-B284-3D1C22CED32B}"/>
              </a:ext>
            </a:extLst>
          </p:cNvPr>
          <p:cNvPicPr>
            <a:picLocks noChangeAspect="1"/>
          </p:cNvPicPr>
          <p:nvPr/>
        </p:nvPicPr>
        <p:blipFill rotWithShape="1">
          <a:blip r:embed="rId2"/>
          <a:srcRect b="3423"/>
          <a:stretch/>
        </p:blipFill>
        <p:spPr>
          <a:xfrm>
            <a:off x="2084607" y="853763"/>
            <a:ext cx="9212336" cy="5150473"/>
          </a:xfrm>
          <a:prstGeom prst="rect">
            <a:avLst/>
          </a:prstGeom>
        </p:spPr>
      </p:pic>
    </p:spTree>
    <p:extLst>
      <p:ext uri="{BB962C8B-B14F-4D97-AF65-F5344CB8AC3E}">
        <p14:creationId xmlns:p14="http://schemas.microsoft.com/office/powerpoint/2010/main" val="1810322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a:xfrm>
            <a:off x="65717" y="-297711"/>
            <a:ext cx="10749367" cy="1208868"/>
          </a:xfrm>
        </p:spPr>
        <p:txBody>
          <a:bodyPr/>
          <a:lstStyle/>
          <a:p>
            <a:r>
              <a:rPr lang="en-US" dirty="0"/>
              <a:t>Controller - Store</a:t>
            </a:r>
          </a:p>
        </p:txBody>
      </p:sp>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9" name="Picture 8">
            <a:extLst>
              <a:ext uri="{FF2B5EF4-FFF2-40B4-BE49-F238E27FC236}">
                <a16:creationId xmlns:a16="http://schemas.microsoft.com/office/drawing/2014/main" id="{56F7ED99-0FAD-49C0-8884-89B902F6FE45}"/>
              </a:ext>
            </a:extLst>
          </p:cNvPr>
          <p:cNvPicPr>
            <a:picLocks noChangeAspect="1"/>
          </p:cNvPicPr>
          <p:nvPr/>
        </p:nvPicPr>
        <p:blipFill>
          <a:blip r:embed="rId2"/>
          <a:stretch>
            <a:fillRect/>
          </a:stretch>
        </p:blipFill>
        <p:spPr>
          <a:xfrm>
            <a:off x="2737425" y="824399"/>
            <a:ext cx="7484008" cy="5885238"/>
          </a:xfrm>
          <a:prstGeom prst="rect">
            <a:avLst/>
          </a:prstGeom>
        </p:spPr>
      </p:pic>
    </p:spTree>
    <p:extLst>
      <p:ext uri="{BB962C8B-B14F-4D97-AF65-F5344CB8AC3E}">
        <p14:creationId xmlns:p14="http://schemas.microsoft.com/office/powerpoint/2010/main" val="164342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722B11-8E5E-44AA-BE81-3CD2633DFE9E}"/>
              </a:ext>
            </a:extLst>
          </p:cNvPr>
          <p:cNvSpPr/>
          <p:nvPr/>
        </p:nvSpPr>
        <p:spPr>
          <a:xfrm>
            <a:off x="1447136" y="3790325"/>
            <a:ext cx="7140272" cy="225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Title 1">
            <a:extLst>
              <a:ext uri="{FF2B5EF4-FFF2-40B4-BE49-F238E27FC236}">
                <a16:creationId xmlns:a16="http://schemas.microsoft.com/office/drawing/2014/main" id="{B14C4425-4C0E-42AB-A3F2-72AF0A49808A}"/>
              </a:ext>
            </a:extLst>
          </p:cNvPr>
          <p:cNvSpPr txBox="1">
            <a:spLocks/>
          </p:cNvSpPr>
          <p:nvPr/>
        </p:nvSpPr>
        <p:spPr>
          <a:xfrm>
            <a:off x="0" y="4611977"/>
            <a:ext cx="12192000" cy="88107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MY" sz="8000" b="1">
                <a:solidFill>
                  <a:schemeClr val="bg1"/>
                </a:solidFill>
              </a:rPr>
              <a:t>Browse Records </a:t>
            </a:r>
          </a:p>
          <a:p>
            <a:pPr algn="ctr"/>
            <a:r>
              <a:rPr lang="en-MY" sz="8000" b="1">
                <a:solidFill>
                  <a:schemeClr val="bg1"/>
                </a:solidFill>
              </a:rPr>
              <a:t>inside index </a:t>
            </a:r>
            <a:br>
              <a:rPr lang="en-MY" sz="8000" b="1">
                <a:solidFill>
                  <a:schemeClr val="bg1"/>
                </a:solidFill>
              </a:rPr>
            </a:br>
            <a:r>
              <a:rPr lang="en-MY" sz="3200" b="1">
                <a:solidFill>
                  <a:schemeClr val="bg1"/>
                </a:solidFill>
              </a:rPr>
              <a:t>github.com/khirulnizam</a:t>
            </a:r>
            <a:endParaRPr lang="en-US" sz="6000"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6B6C512-1AA1-430A-9830-C9B1DA3EDD65}"/>
              </a:ext>
            </a:extLst>
          </p:cNvPr>
          <p:cNvSpPr/>
          <p:nvPr/>
        </p:nvSpPr>
        <p:spPr>
          <a:xfrm>
            <a:off x="2151555" y="835759"/>
            <a:ext cx="7888889" cy="261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a:extLst>
              <a:ext uri="{FF2B5EF4-FFF2-40B4-BE49-F238E27FC236}">
                <a16:creationId xmlns:a16="http://schemas.microsoft.com/office/drawing/2014/main" id="{C692A3B0-A68B-4AC7-BB00-B2AEBFCC8642}"/>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7578555" y="993948"/>
            <a:ext cx="2357002" cy="2458378"/>
          </a:xfrm>
          <a:prstGeom prst="rect">
            <a:avLst/>
          </a:prstGeom>
        </p:spPr>
      </p:pic>
      <p:pic>
        <p:nvPicPr>
          <p:cNvPr id="9" name="Picture 4" descr="Laravel - Wikipedia">
            <a:extLst>
              <a:ext uri="{FF2B5EF4-FFF2-40B4-BE49-F238E27FC236}">
                <a16:creationId xmlns:a16="http://schemas.microsoft.com/office/drawing/2014/main" id="{B714D6D3-5324-46D2-B4AE-CE956FA75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7272" y="861391"/>
            <a:ext cx="2491375" cy="2590935"/>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descr="Route 66 Vector Logo - Download Free SVG Icon | Worldvectorlogo">
            <a:extLst>
              <a:ext uri="{FF2B5EF4-FFF2-40B4-BE49-F238E27FC236}">
                <a16:creationId xmlns:a16="http://schemas.microsoft.com/office/drawing/2014/main" id="{DC2CAD78-E957-4C7B-98A2-1D2C14CC61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1026" name="Picture 2" descr="Search List Icons - Download Free Vector Icons | Noun Project">
            <a:extLst>
              <a:ext uri="{FF2B5EF4-FFF2-40B4-BE49-F238E27FC236}">
                <a16:creationId xmlns:a16="http://schemas.microsoft.com/office/drawing/2014/main" id="{98BB2982-C41E-4E31-AE12-41440C7261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922" y="870973"/>
            <a:ext cx="2491375" cy="249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217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a:highlight>
                  <a:srgbClr val="FFFF00"/>
                </a:highlight>
              </a:rPr>
              <a:t>app/Models</a:t>
            </a:r>
            <a:endParaRPr lang="en-US" b="1" dirty="0">
              <a:highlight>
                <a:srgbClr val="FFFF00"/>
              </a:highlight>
            </a:endParaRP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4876799" y="2180078"/>
            <a:ext cx="6155511" cy="4405020"/>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106524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268738" y="267024"/>
            <a:ext cx="10515600" cy="968614"/>
          </a:xfrm>
        </p:spPr>
        <p:txBody>
          <a:bodyPr/>
          <a:lstStyle/>
          <a:p>
            <a:r>
              <a:rPr lang="en-MY" dirty="0"/>
              <a:t>Training </a:t>
            </a:r>
            <a:r>
              <a:rPr lang="en-MY" dirty="0" err="1"/>
              <a:t>index.blade.php</a:t>
            </a:r>
            <a:endParaRPr lang="en-MY" dirty="0"/>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1020952" y="1274814"/>
            <a:ext cx="10858499" cy="5455647"/>
          </a:xfrm>
          <a:prstGeom prst="rect">
            <a:avLst/>
          </a:prstGeom>
        </p:spPr>
      </p:pic>
      <p:pic>
        <p:nvPicPr>
          <p:cNvPr id="5" name="Picture 4">
            <a:extLst>
              <a:ext uri="{FF2B5EF4-FFF2-40B4-BE49-F238E27FC236}">
                <a16:creationId xmlns:a16="http://schemas.microsoft.com/office/drawing/2014/main" id="{48EC5A49-3E1A-481F-BD5F-DFCEA1A93EF9}"/>
              </a:ext>
            </a:extLst>
          </p:cNvPr>
          <p:cNvPicPr>
            <a:picLocks noChangeAspect="1"/>
          </p:cNvPicPr>
          <p:nvPr/>
        </p:nvPicPr>
        <p:blipFill>
          <a:blip r:embed="rId3"/>
          <a:stretch>
            <a:fillRect/>
          </a:stretch>
        </p:blipFill>
        <p:spPr>
          <a:xfrm>
            <a:off x="9894592" y="1497550"/>
            <a:ext cx="1397000" cy="4787900"/>
          </a:xfrm>
          <a:prstGeom prst="rect">
            <a:avLst/>
          </a:prstGeom>
        </p:spPr>
      </p:pic>
      <p:sp>
        <p:nvSpPr>
          <p:cNvPr id="6" name="Rectangle: Rounded Corners 5">
            <a:extLst>
              <a:ext uri="{FF2B5EF4-FFF2-40B4-BE49-F238E27FC236}">
                <a16:creationId xmlns:a16="http://schemas.microsoft.com/office/drawing/2014/main" id="{632C3B48-AEBD-4797-A7D5-D431CFFB166E}"/>
              </a:ext>
            </a:extLst>
          </p:cNvPr>
          <p:cNvSpPr/>
          <p:nvPr/>
        </p:nvSpPr>
        <p:spPr>
          <a:xfrm>
            <a:off x="9267987" y="1890792"/>
            <a:ext cx="2502976" cy="8853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107913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59</a:t>
            </a:fld>
            <a:endParaRPr lang="en-US"/>
          </a:p>
        </p:txBody>
      </p:sp>
    </p:spTree>
    <p:extLst>
      <p:ext uri="{BB962C8B-B14F-4D97-AF65-F5344CB8AC3E}">
        <p14:creationId xmlns:p14="http://schemas.microsoft.com/office/powerpoint/2010/main" val="176411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a:highlight>
                  <a:srgbClr val="FFFF00"/>
                </a:highlight>
              </a:rPr>
              <a:t>app/Models</a:t>
            </a:r>
            <a:endParaRPr lang="en-US" b="1" dirty="0">
              <a:highlight>
                <a:srgbClr val="FFFF00"/>
              </a:highlight>
            </a:endParaRP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72380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F0C7A-D4EC-4308-8184-6155B674A097}"/>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4671898D-4C78-44B1-B961-BCCA0B5A31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85D0917-E2E5-4928-B85A-1CC5285C25CB}"/>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1894946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722B11-8E5E-44AA-BE81-3CD2633DFE9E}"/>
              </a:ext>
            </a:extLst>
          </p:cNvPr>
          <p:cNvSpPr/>
          <p:nvPr/>
        </p:nvSpPr>
        <p:spPr>
          <a:xfrm>
            <a:off x="1447136" y="3790325"/>
            <a:ext cx="7140272" cy="225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Title 1">
            <a:extLst>
              <a:ext uri="{FF2B5EF4-FFF2-40B4-BE49-F238E27FC236}">
                <a16:creationId xmlns:a16="http://schemas.microsoft.com/office/drawing/2014/main" id="{B14C4425-4C0E-42AB-A3F2-72AF0A49808A}"/>
              </a:ext>
            </a:extLst>
          </p:cNvPr>
          <p:cNvSpPr txBox="1">
            <a:spLocks/>
          </p:cNvSpPr>
          <p:nvPr/>
        </p:nvSpPr>
        <p:spPr>
          <a:xfrm>
            <a:off x="0" y="4611977"/>
            <a:ext cx="12192000" cy="88107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MY" sz="8000" b="1">
                <a:solidFill>
                  <a:schemeClr val="bg1"/>
                </a:solidFill>
              </a:rPr>
              <a:t>Pagination &amp; </a:t>
            </a:r>
          </a:p>
          <a:p>
            <a:pPr algn="ctr"/>
            <a:r>
              <a:rPr lang="en-MY" sz="8000" b="1">
                <a:solidFill>
                  <a:schemeClr val="bg1"/>
                </a:solidFill>
              </a:rPr>
              <a:t>Search Records </a:t>
            </a:r>
          </a:p>
          <a:p>
            <a:pPr algn="ctr"/>
            <a:r>
              <a:rPr lang="en-MY" sz="3200" b="1">
                <a:solidFill>
                  <a:schemeClr val="bg1"/>
                </a:solidFill>
              </a:rPr>
              <a:t>github.com/khirulnizam</a:t>
            </a:r>
            <a:endParaRPr lang="en-US" sz="6000"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6B6C512-1AA1-430A-9830-C9B1DA3EDD65}"/>
              </a:ext>
            </a:extLst>
          </p:cNvPr>
          <p:cNvSpPr/>
          <p:nvPr/>
        </p:nvSpPr>
        <p:spPr>
          <a:xfrm>
            <a:off x="2151555" y="835759"/>
            <a:ext cx="7888889" cy="2616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a:extLst>
              <a:ext uri="{FF2B5EF4-FFF2-40B4-BE49-F238E27FC236}">
                <a16:creationId xmlns:a16="http://schemas.microsoft.com/office/drawing/2014/main" id="{C692A3B0-A68B-4AC7-BB00-B2AEBFCC8642}"/>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7578555" y="993948"/>
            <a:ext cx="2357002" cy="2458378"/>
          </a:xfrm>
          <a:prstGeom prst="rect">
            <a:avLst/>
          </a:prstGeom>
        </p:spPr>
      </p:pic>
      <p:pic>
        <p:nvPicPr>
          <p:cNvPr id="9" name="Picture 4" descr="Laravel - Wikipedia">
            <a:extLst>
              <a:ext uri="{FF2B5EF4-FFF2-40B4-BE49-F238E27FC236}">
                <a16:creationId xmlns:a16="http://schemas.microsoft.com/office/drawing/2014/main" id="{B714D6D3-5324-46D2-B4AE-CE956FA75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3312" y="861391"/>
            <a:ext cx="2491375" cy="2590935"/>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descr="Route 66 Vector Logo - Download Free SVG Icon | Worldvectorlogo">
            <a:extLst>
              <a:ext uri="{FF2B5EF4-FFF2-40B4-BE49-F238E27FC236}">
                <a16:creationId xmlns:a16="http://schemas.microsoft.com/office/drawing/2014/main" id="{DC2CAD78-E957-4C7B-98A2-1D2C14CC61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2052" name="Picture 4" descr="File search Icon | Office Iconset | Vexels">
            <a:extLst>
              <a:ext uri="{FF2B5EF4-FFF2-40B4-BE49-F238E27FC236}">
                <a16:creationId xmlns:a16="http://schemas.microsoft.com/office/drawing/2014/main" id="{7017BF0C-DD08-4380-BDF0-F681C93896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9718" y="73081"/>
            <a:ext cx="4167554" cy="416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491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63</a:t>
            </a:fld>
            <a:endParaRPr lang="en-US"/>
          </a:p>
        </p:txBody>
      </p:sp>
    </p:spTree>
    <p:extLst>
      <p:ext uri="{BB962C8B-B14F-4D97-AF65-F5344CB8AC3E}">
        <p14:creationId xmlns:p14="http://schemas.microsoft.com/office/powerpoint/2010/main" val="3173605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64</a:t>
            </a:fld>
            <a:endParaRPr lang="en-US"/>
          </a:p>
        </p:txBody>
      </p:sp>
    </p:spTree>
    <p:extLst>
      <p:ext uri="{BB962C8B-B14F-4D97-AF65-F5344CB8AC3E}">
        <p14:creationId xmlns:p14="http://schemas.microsoft.com/office/powerpoint/2010/main" val="1925442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386061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67</a:t>
            </a:fld>
            <a:endParaRPr lang="en-US"/>
          </a:p>
        </p:txBody>
      </p:sp>
    </p:spTree>
    <p:extLst>
      <p:ext uri="{BB962C8B-B14F-4D97-AF65-F5344CB8AC3E}">
        <p14:creationId xmlns:p14="http://schemas.microsoft.com/office/powerpoint/2010/main" val="731176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spTree>
    <p:extLst>
      <p:ext uri="{BB962C8B-B14F-4D97-AF65-F5344CB8AC3E}">
        <p14:creationId xmlns:p14="http://schemas.microsoft.com/office/powerpoint/2010/main" val="2037011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69</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914520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72</a:t>
            </a:fld>
            <a:endParaRPr lang="en-US"/>
          </a:p>
        </p:txBody>
      </p:sp>
    </p:spTree>
    <p:extLst>
      <p:ext uri="{BB962C8B-B14F-4D97-AF65-F5344CB8AC3E}">
        <p14:creationId xmlns:p14="http://schemas.microsoft.com/office/powerpoint/2010/main" val="2133120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spTree>
    <p:extLst>
      <p:ext uri="{BB962C8B-B14F-4D97-AF65-F5344CB8AC3E}">
        <p14:creationId xmlns:p14="http://schemas.microsoft.com/office/powerpoint/2010/main" val="900781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75</a:t>
            </a:fld>
            <a:endParaRPr lang="en-US"/>
          </a:p>
        </p:txBody>
      </p:sp>
    </p:spTree>
    <p:extLst>
      <p:ext uri="{BB962C8B-B14F-4D97-AF65-F5344CB8AC3E}">
        <p14:creationId xmlns:p14="http://schemas.microsoft.com/office/powerpoint/2010/main" val="4741065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76</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77</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79</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438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83</a:t>
            </a:fld>
            <a:endParaRPr lang="en-US"/>
          </a:p>
        </p:txBody>
      </p:sp>
    </p:spTree>
    <p:extLst>
      <p:ext uri="{BB962C8B-B14F-4D97-AF65-F5344CB8AC3E}">
        <p14:creationId xmlns:p14="http://schemas.microsoft.com/office/powerpoint/2010/main" val="472155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86</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89</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9</a:t>
            </a:fld>
            <a:endParaRPr lang="en-US"/>
          </a:p>
        </p:txBody>
      </p:sp>
    </p:spTree>
    <p:extLst>
      <p:ext uri="{BB962C8B-B14F-4D97-AF65-F5344CB8AC3E}">
        <p14:creationId xmlns:p14="http://schemas.microsoft.com/office/powerpoint/2010/main" val="1080979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90</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29945933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93</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94</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10/29/2021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95</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96</a:t>
            </a:fld>
            <a:endParaRPr lang="en-US"/>
          </a:p>
        </p:txBody>
      </p:sp>
    </p:spTree>
    <p:extLst>
      <p:ext uri="{BB962C8B-B14F-4D97-AF65-F5344CB8AC3E}">
        <p14:creationId xmlns:p14="http://schemas.microsoft.com/office/powerpoint/2010/main" val="1334265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97</a:t>
            </a:fld>
            <a:endParaRPr lang="en-US"/>
          </a:p>
        </p:txBody>
      </p:sp>
    </p:spTree>
    <p:extLst>
      <p:ext uri="{BB962C8B-B14F-4D97-AF65-F5344CB8AC3E}">
        <p14:creationId xmlns:p14="http://schemas.microsoft.com/office/powerpoint/2010/main" val="3943115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5212</Words>
  <Application>Microsoft Office PowerPoint</Application>
  <PresentationFormat>Widescreen</PresentationFormat>
  <Paragraphs>785</Paragraphs>
  <Slides>186</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186</vt:i4>
      </vt:variant>
    </vt:vector>
  </HeadingPairs>
  <TitlesOfParts>
    <vt:vector size="190" baseType="lpstr">
      <vt:lpstr>Arial</vt:lpstr>
      <vt:lpstr>Calibri</vt:lpstr>
      <vt:lpstr>Courier New</vt:lpstr>
      <vt:lpstr>WelcomeDoc</vt:lpstr>
      <vt:lpstr>Laravel8  &amp;Login UI khirulnizam.com</vt:lpstr>
      <vt:lpstr>Laravel Project Installation</vt:lpstr>
      <vt:lpstr>Laravel Project</vt:lpstr>
      <vt:lpstr>Laravel 01 Bina Projek  Laravel Pemula </vt:lpstr>
      <vt:lpstr>Module Outcome</vt:lpstr>
      <vt:lpstr>PowerPoint Presentation</vt:lpstr>
      <vt:lpstr>Create Laravel First Project</vt:lpstr>
      <vt:lpstr>PowerPoint Presentation</vt:lpstr>
      <vt:lpstr>Laragon</vt:lpstr>
      <vt:lpstr>Change DB root password</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Create a New Record Form github.com/khirulnizam</vt:lpstr>
      <vt:lpstr>PowerPoint Presentation</vt:lpstr>
      <vt:lpstr>Create new record interface (create.blade.php)</vt:lpstr>
      <vt:lpstr>Views</vt:lpstr>
      <vt:lpstr>Views – Create View</vt:lpstr>
      <vt:lpstr>Controller &amp;  Simple Route github.com/khirulnizam</vt:lpstr>
      <vt:lpstr>PowerPoint Presentation</vt:lpstr>
      <vt:lpstr>Controller</vt:lpstr>
      <vt:lpstr>Controller</vt:lpstr>
      <vt:lpstr>PowerPoint Presentation</vt:lpstr>
      <vt:lpstr>Routing</vt:lpstr>
      <vt:lpstr>Simple Routing</vt:lpstr>
      <vt:lpstr>Simple routing ( routes/web.php ) Laravel 8</vt:lpstr>
      <vt:lpstr>Simple Routing</vt:lpstr>
      <vt:lpstr>php artisan route:list</vt:lpstr>
      <vt:lpstr>Advanced ROUTING: group &amp; named</vt:lpstr>
      <vt:lpstr>php artisan route:list</vt:lpstr>
      <vt:lpstr>Route resource  &amp; index  github.com/khirulnizam</vt:lpstr>
      <vt:lpstr>PowerPoint Presentation</vt:lpstr>
      <vt:lpstr>Route resource</vt:lpstr>
      <vt:lpstr>Model &amp;  Database/Table github.com/khirulnizam</vt:lpstr>
      <vt:lpstr>PowerPoint Presentation</vt:lpstr>
      <vt:lpstr>Create new record interface (create.blade.php)</vt:lpstr>
      <vt:lpstr>Model</vt:lpstr>
      <vt:lpstr>Model</vt:lpstr>
      <vt:lpstr>Working with Database</vt:lpstr>
      <vt:lpstr>Working with Database</vt:lpstr>
      <vt:lpstr>php artisan migrate</vt:lpstr>
      <vt:lpstr>HeidiSQL – heidisql.com</vt:lpstr>
      <vt:lpstr>Working with Database : run seeder</vt:lpstr>
      <vt:lpstr>Working with Database</vt:lpstr>
      <vt:lpstr>PowerPoint Presentation</vt:lpstr>
      <vt:lpstr>Insert Form &amp;  Store New Record github.com/khirulnizam</vt:lpstr>
      <vt:lpstr>Controller - Create</vt:lpstr>
      <vt:lpstr>Action path</vt:lpstr>
      <vt:lpstr>Controller - Store</vt:lpstr>
      <vt:lpstr>PowerPoint Presentation</vt:lpstr>
      <vt:lpstr>PowerPoint Presentation</vt:lpstr>
      <vt:lpstr>Training index.blade.php</vt:lpstr>
      <vt:lpstr>Controller - Index</vt:lpstr>
      <vt:lpstr>Views – Index View</vt:lpstr>
      <vt:lpstr>PowerPoint Presentation</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vt:lpstr>
      <vt:lpstr>UPDATE RECORD PROCESS</vt:lpstr>
      <vt:lpstr>DISCLAIMER</vt:lpstr>
      <vt:lpstr>Github.com/khirulnizam/lara7</vt:lpstr>
      <vt:lpstr>Controller - Edit</vt:lpstr>
      <vt:lpstr>Views – Edit View</vt:lpstr>
      <vt:lpstr>PowerPoint Presentation</vt:lpstr>
      <vt:lpstr>Controller - Update</vt:lpstr>
      <vt:lpstr>Output screen</vt:lpstr>
      <vt:lpstr>W09 Delete records  (Padam rekod)   </vt:lpstr>
      <vt:lpstr>DISCLAIMER</vt:lpstr>
      <vt:lpstr>Github.com/khirulnizam/lara7</vt:lpstr>
      <vt:lpstr>Overview</vt:lpstr>
      <vt:lpstr>Delete button inside FORM</vt:lpstr>
      <vt:lpstr>Routing – Group and Named Route</vt:lpstr>
      <vt:lpstr>Routing – Group and Named Route</vt:lpstr>
      <vt:lpstr>Controller – Destroy/Delete</vt:lpstr>
      <vt:lpstr>Laravel t17  @csrf (Built-in security token  for post method) bit.ly/fstmtubelaravel  </vt:lpstr>
      <vt:lpstr>DISCLAIMER</vt:lpstr>
      <vt:lpstr>Github.com/khirulnizam/lara7</vt:lpstr>
      <vt:lpstr>What is CSRF?</vt:lpstr>
      <vt:lpstr>Implementation in Laravel blade</vt:lpstr>
      <vt:lpstr>Location of csrf app_key</vt:lpstr>
      <vt:lpstr>  Pasang layout  Bootstrap baru dalam Laravel (Apply Bootstrap Layout)   </vt:lpstr>
      <vt:lpstr>Output overview</vt:lpstr>
      <vt:lpstr>DISCLAIMER</vt:lpstr>
      <vt:lpstr>Github.com/khirulnizam/lara8</vt:lpstr>
      <vt:lpstr>Theme from https://startbootstrap.com/themes/landing-page/</vt:lpstr>
      <vt:lpstr>Asset/resources for template</vt:lpstr>
      <vt:lpstr>Blade asset( ) function – apply on both css &amp; js</vt:lpstr>
      <vt:lpstr>@yield( )</vt:lpstr>
      <vt:lpstr>@yield( )</vt:lpstr>
      <vt:lpstr>Output overview</vt:lpstr>
      <vt:lpstr>landingpage.blade.php</vt:lpstr>
      <vt:lpstr>route/web.php</vt:lpstr>
      <vt:lpstr>Github.com/khirulnizam/lara8</vt:lpstr>
      <vt:lpstr>Laravel t19  Apply Bootstrap  on Admin Dashboard (Pasang layout Bootstrap baru  pada Panel Admin)   </vt:lpstr>
      <vt:lpstr>Output overview</vt:lpstr>
      <vt:lpstr>DISCLAIMER</vt:lpstr>
      <vt:lpstr>Github.com/khirulnizam/lara7</vt:lpstr>
      <vt:lpstr>Theme from  https://startbootstrap.com/themes/sb-admin-2/</vt:lpstr>
      <vt:lpstr>Asset/resources  for template</vt:lpstr>
      <vt:lpstr>First time display the new template</vt:lpstr>
      <vt:lpstr>Blade asset( ) function – apply on both css &amp; js</vt:lpstr>
      <vt:lpstr>@yield( )</vt:lpstr>
      <vt:lpstr>@yield( )</vt:lpstr>
      <vt:lpstr>Output overview</vt:lpstr>
      <vt:lpstr>index.blade.php</vt:lpstr>
      <vt:lpstr>Github.com/khirulnizam/lara7</vt:lpstr>
      <vt:lpstr>PowerPoint Presentation</vt:lpstr>
      <vt:lpstr>Upload  image</vt:lpstr>
      <vt:lpstr>DISCLAIMER</vt:lpstr>
      <vt:lpstr>Github.com/khirulnizam/lara7</vt:lpstr>
      <vt:lpstr>Add column to table trainings</vt:lpstr>
      <vt:lpstr>Additional field to table trainings</vt:lpstr>
      <vt:lpstr>function up() – additional migration file</vt:lpstr>
      <vt:lpstr>php artisan migrate</vt:lpstr>
      <vt:lpstr>create.blade.php – to select and upload image</vt:lpstr>
      <vt:lpstr>Add enctype in create.blade.php</vt:lpstr>
      <vt:lpstr>Add input type=“file” in create.blade.php</vt:lpstr>
      <vt:lpstr>app/Training.php - Add fillable for the fields</vt:lpstr>
      <vt:lpstr>Validate uploaded file type</vt:lpstr>
      <vt:lpstr>TrainingController@store – validate file type</vt:lpstr>
      <vt:lpstr>TrainingController@store – continued…</vt:lpstr>
      <vt:lpstr>Storage not found</vt:lpstr>
      <vt:lpstr>Configuring Filesystem for Storage config/filesystems.php</vt:lpstr>
      <vt:lpstr>File Storage</vt:lpstr>
      <vt:lpstr>Virtual link of public file storage</vt:lpstr>
      <vt:lpstr>Physical link of public file storage</vt:lpstr>
      <vt:lpstr>create.blade.php - Display validation errors</vt:lpstr>
      <vt:lpstr>Github.com/khirulnizam/lara7</vt:lpstr>
      <vt:lpstr>Laravel t21  Table relationship (Jadual dengan  perhubungan 1-Many)  </vt:lpstr>
      <vt:lpstr>Laravel t22  Insert record with drop down data option (Masukkan data baharu  dengan jadual berhubungan)  </vt:lpstr>
      <vt:lpstr>Laravel t23  Upload record with file (Muat naik sebarang fail)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2021-10-29T12:16:22Z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